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handoutMasterIdLst>
    <p:handoutMasterId r:id="rId76"/>
  </p:handoutMasterIdLst>
  <p:sldIdLst>
    <p:sldId id="261" r:id="rId2"/>
    <p:sldId id="287" r:id="rId3"/>
    <p:sldId id="274" r:id="rId4"/>
    <p:sldId id="275" r:id="rId5"/>
    <p:sldId id="277" r:id="rId6"/>
    <p:sldId id="279" r:id="rId7"/>
    <p:sldId id="280" r:id="rId8"/>
    <p:sldId id="281" r:id="rId9"/>
    <p:sldId id="282" r:id="rId10"/>
    <p:sldId id="283" r:id="rId11"/>
    <p:sldId id="284" r:id="rId12"/>
    <p:sldId id="285" r:id="rId13"/>
    <p:sldId id="273" r:id="rId14"/>
    <p:sldId id="286" r:id="rId15"/>
    <p:sldId id="340" r:id="rId16"/>
    <p:sldId id="258" r:id="rId17"/>
    <p:sldId id="262" r:id="rId18"/>
    <p:sldId id="259" r:id="rId19"/>
    <p:sldId id="336" r:id="rId20"/>
    <p:sldId id="337" r:id="rId21"/>
    <p:sldId id="338" r:id="rId22"/>
    <p:sldId id="263" r:id="rId23"/>
    <p:sldId id="264" r:id="rId24"/>
    <p:sldId id="265" r:id="rId25"/>
    <p:sldId id="266" r:id="rId26"/>
    <p:sldId id="268" r:id="rId27"/>
    <p:sldId id="269" r:id="rId28"/>
    <p:sldId id="270" r:id="rId29"/>
    <p:sldId id="271" r:id="rId30"/>
    <p:sldId id="339" r:id="rId31"/>
    <p:sldId id="276" r:id="rId32"/>
    <p:sldId id="289" r:id="rId33"/>
    <p:sldId id="288" r:id="rId34"/>
    <p:sldId id="290" r:id="rId35"/>
    <p:sldId id="291" r:id="rId36"/>
    <p:sldId id="292" r:id="rId37"/>
    <p:sldId id="293" r:id="rId38"/>
    <p:sldId id="296" r:id="rId39"/>
    <p:sldId id="297" r:id="rId40"/>
    <p:sldId id="298" r:id="rId41"/>
    <p:sldId id="299" r:id="rId42"/>
    <p:sldId id="301" r:id="rId43"/>
    <p:sldId id="300" r:id="rId44"/>
    <p:sldId id="304" r:id="rId45"/>
    <p:sldId id="305" r:id="rId46"/>
    <p:sldId id="306" r:id="rId47"/>
    <p:sldId id="307" r:id="rId48"/>
    <p:sldId id="308" r:id="rId49"/>
    <p:sldId id="302" r:id="rId50"/>
    <p:sldId id="309" r:id="rId51"/>
    <p:sldId id="310" r:id="rId52"/>
    <p:sldId id="311" r:id="rId53"/>
    <p:sldId id="312" r:id="rId54"/>
    <p:sldId id="313" r:id="rId55"/>
    <p:sldId id="314" r:id="rId56"/>
    <p:sldId id="316" r:id="rId57"/>
    <p:sldId id="317" r:id="rId58"/>
    <p:sldId id="318" r:id="rId59"/>
    <p:sldId id="320" r:id="rId60"/>
    <p:sldId id="321" r:id="rId61"/>
    <p:sldId id="322" r:id="rId62"/>
    <p:sldId id="323" r:id="rId63"/>
    <p:sldId id="324" r:id="rId64"/>
    <p:sldId id="325" r:id="rId65"/>
    <p:sldId id="326" r:id="rId66"/>
    <p:sldId id="328" r:id="rId67"/>
    <p:sldId id="329" r:id="rId68"/>
    <p:sldId id="330" r:id="rId69"/>
    <p:sldId id="331" r:id="rId70"/>
    <p:sldId id="333" r:id="rId71"/>
    <p:sldId id="334" r:id="rId72"/>
    <p:sldId id="267" r:id="rId73"/>
    <p:sldId id="335" r:id="rId74"/>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9" autoAdjust="0"/>
    <p:restoredTop sz="94706" autoAdjust="0"/>
  </p:normalViewPr>
  <p:slideViewPr>
    <p:cSldViewPr snapToGrid="0">
      <p:cViewPr>
        <p:scale>
          <a:sx n="75" d="100"/>
          <a:sy n="75" d="100"/>
        </p:scale>
        <p:origin x="528" y="37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029CACC-1C38-41D1-95DA-9B331B943FBC}" type="datetime1">
              <a:rPr lang="it-IT" smtClean="0"/>
              <a:t>17/12/2018</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it-IT" smtClean="0"/>
              <a:t>‹N›</a:t>
            </a:fld>
            <a:endParaRPr lang="it-IT"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724DE-8C22-4DD0-B00D-D2F34D07F374}" type="datetime1">
              <a:rPr lang="it-IT" smtClean="0"/>
              <a:pPr/>
              <a:t>17/12/2018</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it-IT" smtClean="0"/>
              <a:t>‹N›</a:t>
            </a:fld>
            <a:endParaRPr lang="it-IT"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a:t>
            </a:fld>
            <a:endParaRPr lang="it-IT" dirty="0"/>
          </a:p>
        </p:txBody>
      </p:sp>
    </p:spTree>
    <p:extLst>
      <p:ext uri="{BB962C8B-B14F-4D97-AF65-F5344CB8AC3E}">
        <p14:creationId xmlns:p14="http://schemas.microsoft.com/office/powerpoint/2010/main" val="366661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72</a:t>
            </a:fld>
            <a:endParaRPr lang="it-IT" dirty="0"/>
          </a:p>
        </p:txBody>
      </p:sp>
    </p:spTree>
    <p:extLst>
      <p:ext uri="{BB962C8B-B14F-4D97-AF65-F5344CB8AC3E}">
        <p14:creationId xmlns:p14="http://schemas.microsoft.com/office/powerpoint/2010/main" val="11946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5" name="Gruppo 4"/>
          <p:cNvGrpSpPr/>
          <p:nvPr userDrawn="1"/>
        </p:nvGrpSpPr>
        <p:grpSpPr bwMode="hidden">
          <a:xfrm>
            <a:off x="-1" y="0"/>
            <a:ext cx="12192002" cy="6858000"/>
            <a:chOff x="-1" y="0"/>
            <a:chExt cx="12192002" cy="6858000"/>
          </a:xfrm>
        </p:grpSpPr>
        <p:cxnSp>
          <p:nvCxnSpPr>
            <p:cNvPr id="6" name="Connettore diritto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o 22"/>
            <p:cNvGrpSpPr/>
            <p:nvPr userDrawn="1"/>
          </p:nvGrpSpPr>
          <p:grpSpPr bwMode="hidden">
            <a:xfrm>
              <a:off x="-1" y="0"/>
              <a:ext cx="12192001" cy="6858000"/>
              <a:chOff x="-1" y="0"/>
              <a:chExt cx="12192001" cy="6858000"/>
            </a:xfrm>
          </p:grpSpPr>
          <p:cxnSp>
            <p:nvCxnSpPr>
              <p:cNvPr id="41" name="Connettore diritto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p:cNvGrpSpPr/>
              <p:nvPr/>
            </p:nvGrpSpPr>
            <p:grpSpPr bwMode="hidden">
              <a:xfrm>
                <a:off x="6327885" y="0"/>
                <a:ext cx="5864115" cy="5898673"/>
                <a:chOff x="6327885" y="0"/>
                <a:chExt cx="5864115" cy="5898673"/>
              </a:xfrm>
            </p:grpSpPr>
            <p:cxnSp>
              <p:nvCxnSpPr>
                <p:cNvPr id="52" name="Connettore diritto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Connettore diritto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o 23"/>
            <p:cNvGrpSpPr/>
            <p:nvPr userDrawn="1"/>
          </p:nvGrpSpPr>
          <p:grpSpPr bwMode="hidden">
            <a:xfrm flipH="1">
              <a:off x="0" y="0"/>
              <a:ext cx="12192001" cy="6858000"/>
              <a:chOff x="-1" y="0"/>
              <a:chExt cx="12192001" cy="6858000"/>
            </a:xfrm>
          </p:grpSpPr>
          <p:cxnSp>
            <p:nvCxnSpPr>
              <p:cNvPr id="25" name="Connettore diritto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Connettore diritto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o 29"/>
              <p:cNvGrpSpPr/>
              <p:nvPr/>
            </p:nvGrpSpPr>
            <p:grpSpPr bwMode="hidden">
              <a:xfrm>
                <a:off x="6327885" y="0"/>
                <a:ext cx="5864115" cy="5898673"/>
                <a:chOff x="6327885" y="0"/>
                <a:chExt cx="5864115" cy="5898673"/>
              </a:xfrm>
            </p:grpSpPr>
            <p:cxnSp>
              <p:nvCxnSpPr>
                <p:cNvPr id="36" name="Connettore diritto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Connettore diritto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ctrTitle"/>
          </p:nvPr>
        </p:nvSpPr>
        <p:spPr>
          <a:xfrm>
            <a:off x="1293845" y="1296063"/>
            <a:ext cx="9604310" cy="3996563"/>
          </a:xfrm>
        </p:spPr>
        <p:txBody>
          <a:bodyPr rtlCol="0" anchor="b">
            <a:normAutofit/>
          </a:bodyPr>
          <a:lstStyle>
            <a:lvl1pPr algn="l">
              <a:lnSpc>
                <a:spcPct val="76000"/>
              </a:lnSpc>
              <a:defRPr sz="8000" cap="none" baseline="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cxnSp>
        <p:nvCxnSpPr>
          <p:cNvPr id="58" name="Connettore diritto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24BEF41-437E-44AD-96F2-AA6321C74C9E}" type="datetime1">
              <a:rPr lang="it-IT" smtClean="0"/>
              <a:pPr/>
              <a:t>17/12/2018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209314" y="489856"/>
            <a:ext cx="1687286" cy="5301343"/>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95399" y="489856"/>
            <a:ext cx="7587344" cy="5301343"/>
          </a:xfrm>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EF3B66FF-33B7-49ED-8C4C-3A439535B7E7}" type="datetime1">
              <a:rPr lang="it-IT" smtClean="0"/>
              <a:pPr/>
              <a:t>17/12/2018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F4032A6-EBA4-4103-BD10-79955652D284}" type="datetime1">
              <a:rPr lang="it-IT" smtClean="0"/>
              <a:pPr/>
              <a:t>17/12/2018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o 6"/>
          <p:cNvGrpSpPr/>
          <p:nvPr userDrawn="1"/>
        </p:nvGrpSpPr>
        <p:grpSpPr bwMode="hidden">
          <a:xfrm>
            <a:off x="-1" y="0"/>
            <a:ext cx="12192002" cy="6858000"/>
            <a:chOff x="-1" y="0"/>
            <a:chExt cx="12192002" cy="6858000"/>
          </a:xfrm>
        </p:grpSpPr>
        <p:cxnSp>
          <p:nvCxnSpPr>
            <p:cNvPr id="8" name="Connettore diritto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o 23"/>
            <p:cNvGrpSpPr/>
            <p:nvPr userDrawn="1"/>
          </p:nvGrpSpPr>
          <p:grpSpPr bwMode="hidden">
            <a:xfrm>
              <a:off x="-1" y="0"/>
              <a:ext cx="12192001" cy="6858000"/>
              <a:chOff x="-1" y="0"/>
              <a:chExt cx="12192001" cy="6858000"/>
            </a:xfrm>
          </p:grpSpPr>
          <p:cxnSp>
            <p:nvCxnSpPr>
              <p:cNvPr id="42" name="Connettore diritto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o 46"/>
              <p:cNvGrpSpPr/>
              <p:nvPr/>
            </p:nvGrpSpPr>
            <p:grpSpPr bwMode="hidden">
              <a:xfrm>
                <a:off x="6327885" y="0"/>
                <a:ext cx="5864115" cy="5898673"/>
                <a:chOff x="6327885" y="0"/>
                <a:chExt cx="5864115" cy="5898673"/>
              </a:xfrm>
            </p:grpSpPr>
            <p:cxnSp>
              <p:nvCxnSpPr>
                <p:cNvPr id="53" name="Connettore diritto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Connettore diritto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o 24"/>
            <p:cNvGrpSpPr/>
            <p:nvPr userDrawn="1"/>
          </p:nvGrpSpPr>
          <p:grpSpPr bwMode="hidden">
            <a:xfrm flipH="1">
              <a:off x="0" y="0"/>
              <a:ext cx="12192001" cy="6858000"/>
              <a:chOff x="-1" y="0"/>
              <a:chExt cx="12192001" cy="6858000"/>
            </a:xfrm>
          </p:grpSpPr>
          <p:cxnSp>
            <p:nvCxnSpPr>
              <p:cNvPr id="26" name="Connettore diritto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o 30"/>
              <p:cNvGrpSpPr/>
              <p:nvPr/>
            </p:nvGrpSpPr>
            <p:grpSpPr bwMode="hidden">
              <a:xfrm>
                <a:off x="6327885" y="0"/>
                <a:ext cx="5864115" cy="5898673"/>
                <a:chOff x="6327885" y="0"/>
                <a:chExt cx="5864115" cy="5898673"/>
              </a:xfrm>
            </p:grpSpPr>
            <p:cxnSp>
              <p:nvCxnSpPr>
                <p:cNvPr id="37" name="Connettore diritto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Connettore diritto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a:t>Modifica gli stili del testo dello schema</a:t>
            </a:r>
          </a:p>
        </p:txBody>
      </p:sp>
      <p:cxnSp>
        <p:nvCxnSpPr>
          <p:cNvPr id="58" name="Connettore diritto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5F12D4B8-69ED-416E-86C5-1F8A8E952773}" type="datetime1">
              <a:rPr lang="it-IT" smtClean="0"/>
              <a:pPr/>
              <a:t>17/12/2018</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4" name="Segnaposto contenuto 3"/>
          <p:cNvSpPr>
            <a:spLocks noGrp="1"/>
          </p:cNvSpPr>
          <p:nvPr>
            <p:ph sz="half" idx="2"/>
          </p:nvPr>
        </p:nvSpPr>
        <p:spPr>
          <a:xfrm>
            <a:off x="12954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6" name="Segnaposto contenuto 5"/>
          <p:cNvSpPr>
            <a:spLocks noGrp="1"/>
          </p:cNvSpPr>
          <p:nvPr>
            <p:ph sz="quarter" idx="4"/>
          </p:nvPr>
        </p:nvSpPr>
        <p:spPr>
          <a:xfrm>
            <a:off x="63246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1F6F7F1C-7A90-4330-9C10-94F917056A8D}" type="datetime1">
              <a:rPr lang="it-IT" smtClean="0"/>
              <a:pPr/>
              <a:t>17/12/2018</a:t>
            </a:fld>
            <a:endParaRPr lang="it-IT"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366FFFEF-82E3-467B-B2B6-92D86A69C217}" type="datetime1">
              <a:rPr lang="it-IT" smtClean="0"/>
              <a:pPr/>
              <a:t>17/12/2018</a:t>
            </a:fld>
            <a:endParaRPr lang="it-IT"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grpSp>
        <p:nvGrpSpPr>
          <p:cNvPr id="161" name="Gruppo 160"/>
          <p:cNvGrpSpPr/>
          <p:nvPr userDrawn="1"/>
        </p:nvGrpSpPr>
        <p:grpSpPr bwMode="hidden">
          <a:xfrm>
            <a:off x="-1" y="0"/>
            <a:ext cx="12192002" cy="6858000"/>
            <a:chOff x="-1" y="0"/>
            <a:chExt cx="12192002" cy="6858000"/>
          </a:xfrm>
        </p:grpSpPr>
        <p:cxnSp>
          <p:nvCxnSpPr>
            <p:cNvPr id="162" name="Connettore diritto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Connettore diritto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Connettore diritto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Connettore diritto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Connettore diritto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Connettore diritto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Connettore diritto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Connettore diritto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Connettore diritto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Connettore diritto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Connettore diritto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Connettore diritto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Connettore diritto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Connettore diritto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Connettore diritto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Connettore diritto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o 177"/>
            <p:cNvGrpSpPr/>
            <p:nvPr userDrawn="1"/>
          </p:nvGrpSpPr>
          <p:grpSpPr bwMode="hidden">
            <a:xfrm>
              <a:off x="-1" y="0"/>
              <a:ext cx="12192001" cy="6858000"/>
              <a:chOff x="-1" y="0"/>
              <a:chExt cx="12192001" cy="6858000"/>
            </a:xfrm>
          </p:grpSpPr>
          <p:cxnSp>
            <p:nvCxnSpPr>
              <p:cNvPr id="196" name="Connettore diritto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Connettore diritto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o 200"/>
              <p:cNvGrpSpPr/>
              <p:nvPr/>
            </p:nvGrpSpPr>
            <p:grpSpPr bwMode="hidden">
              <a:xfrm>
                <a:off x="6327885" y="0"/>
                <a:ext cx="5864115" cy="5898673"/>
                <a:chOff x="6327885" y="0"/>
                <a:chExt cx="5864115" cy="5898673"/>
              </a:xfrm>
            </p:grpSpPr>
            <p:cxnSp>
              <p:nvCxnSpPr>
                <p:cNvPr id="207" name="Connettore diritto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Connettore diritto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Connettore diritto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Connettore diritto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o 178"/>
            <p:cNvGrpSpPr/>
            <p:nvPr userDrawn="1"/>
          </p:nvGrpSpPr>
          <p:grpSpPr bwMode="hidden">
            <a:xfrm flipH="1">
              <a:off x="0" y="0"/>
              <a:ext cx="12192001" cy="6858000"/>
              <a:chOff x="-1" y="0"/>
              <a:chExt cx="12192001" cy="6858000"/>
            </a:xfrm>
          </p:grpSpPr>
          <p:cxnSp>
            <p:nvCxnSpPr>
              <p:cNvPr id="180" name="Connettore diritto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Connettore diritto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Connettore diritto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Connettore diritto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Connettore diritto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o 184"/>
              <p:cNvGrpSpPr/>
              <p:nvPr/>
            </p:nvGrpSpPr>
            <p:grpSpPr bwMode="hidden">
              <a:xfrm>
                <a:off x="6327885" y="0"/>
                <a:ext cx="5864115" cy="5898673"/>
                <a:chOff x="6327885" y="0"/>
                <a:chExt cx="5864115" cy="5898673"/>
              </a:xfrm>
            </p:grpSpPr>
            <p:cxnSp>
              <p:nvCxnSpPr>
                <p:cNvPr id="191" name="Connettore diritto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Connettore diritto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Connettore diritto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Connettore diritto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Connettore diritto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Connettore diritto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Connettore diritto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Connettore diritto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Connettore diritto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Connettore diritto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Segnaposto piè di pagina 212"/>
          <p:cNvSpPr>
            <a:spLocks noGrp="1"/>
          </p:cNvSpPr>
          <p:nvPr>
            <p:ph type="ftr" sz="quarter" idx="11"/>
          </p:nvPr>
        </p:nvSpPr>
        <p:spPr/>
        <p:txBody>
          <a:bodyPr rtlCol="0"/>
          <a:lstStyle/>
          <a:p>
            <a:pPr rtl="0"/>
            <a:r>
              <a:rPr lang="it-IT" dirty="0"/>
              <a:t>Aggiungere un piè di pagina</a:t>
            </a:r>
          </a:p>
        </p:txBody>
      </p:sp>
      <p:sp>
        <p:nvSpPr>
          <p:cNvPr id="212" name="Segnaposto data 211"/>
          <p:cNvSpPr>
            <a:spLocks noGrp="1"/>
          </p:cNvSpPr>
          <p:nvPr>
            <p:ph type="dt" sz="half" idx="10"/>
          </p:nvPr>
        </p:nvSpPr>
        <p:spPr/>
        <p:txBody>
          <a:bodyPr rtlCol="0"/>
          <a:lstStyle>
            <a:lvl1pPr>
              <a:defRPr/>
            </a:lvl1pPr>
          </a:lstStyle>
          <a:p>
            <a:fld id="{DFC928A1-9E1E-48FD-AB3C-09DD25247290}" type="datetime1">
              <a:rPr lang="it-IT" smtClean="0"/>
              <a:pPr/>
              <a:t>17/12/2018</a:t>
            </a:fld>
            <a:endParaRPr lang="it-IT" dirty="0"/>
          </a:p>
        </p:txBody>
      </p:sp>
      <p:sp>
        <p:nvSpPr>
          <p:cNvPr id="214" name="Segnaposto numero diapositiva 213"/>
          <p:cNvSpPr>
            <a:spLocks noGrp="1"/>
          </p:cNvSpPr>
          <p:nvPr>
            <p:ph type="sldNum" sz="quarter" idx="12"/>
          </p:nvPr>
        </p:nvSpPr>
        <p:spPr/>
        <p:txBody>
          <a:bodyPr rtlCol="0"/>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o 8"/>
          <p:cNvGrpSpPr/>
          <p:nvPr userDrawn="1"/>
        </p:nvGrpSpPr>
        <p:grpSpPr bwMode="hidden">
          <a:xfrm>
            <a:off x="-1" y="0"/>
            <a:ext cx="12192002" cy="6858000"/>
            <a:chOff x="-1" y="0"/>
            <a:chExt cx="12192002" cy="6858000"/>
          </a:xfrm>
        </p:grpSpPr>
        <p:cxnSp>
          <p:nvCxnSpPr>
            <p:cNvPr id="10" name="Connettore diritto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diritto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o 25"/>
            <p:cNvGrpSpPr/>
            <p:nvPr userDrawn="1"/>
          </p:nvGrpSpPr>
          <p:grpSpPr bwMode="hidden">
            <a:xfrm>
              <a:off x="-1" y="0"/>
              <a:ext cx="12192001" cy="6858000"/>
              <a:chOff x="-1" y="0"/>
              <a:chExt cx="12192001" cy="6858000"/>
            </a:xfrm>
          </p:grpSpPr>
          <p:cxnSp>
            <p:nvCxnSpPr>
              <p:cNvPr id="44" name="Connettore diritto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o 48"/>
              <p:cNvGrpSpPr/>
              <p:nvPr/>
            </p:nvGrpSpPr>
            <p:grpSpPr bwMode="hidden">
              <a:xfrm>
                <a:off x="6327885" y="0"/>
                <a:ext cx="5864115" cy="5898673"/>
                <a:chOff x="6327885" y="0"/>
                <a:chExt cx="5864115" cy="5898673"/>
              </a:xfrm>
            </p:grpSpPr>
            <p:cxnSp>
              <p:nvCxnSpPr>
                <p:cNvPr id="55" name="Connettore diritto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Connettore diritto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Connettore diritto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o 26"/>
            <p:cNvGrpSpPr/>
            <p:nvPr userDrawn="1"/>
          </p:nvGrpSpPr>
          <p:grpSpPr bwMode="hidden">
            <a:xfrm flipH="1">
              <a:off x="0" y="0"/>
              <a:ext cx="12192001" cy="6858000"/>
              <a:chOff x="-1" y="0"/>
              <a:chExt cx="12192001" cy="6858000"/>
            </a:xfrm>
          </p:grpSpPr>
          <p:cxnSp>
            <p:nvCxnSpPr>
              <p:cNvPr id="28" name="Connettore diritto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o 32"/>
              <p:cNvGrpSpPr/>
              <p:nvPr/>
            </p:nvGrpSpPr>
            <p:grpSpPr bwMode="hidden">
              <a:xfrm>
                <a:off x="6327885" y="0"/>
                <a:ext cx="5864115" cy="5898673"/>
                <a:chOff x="6327885" y="0"/>
                <a:chExt cx="5864115" cy="5898673"/>
              </a:xfrm>
            </p:grpSpPr>
            <p:cxnSp>
              <p:nvCxnSpPr>
                <p:cNvPr id="39" name="Connettore diritto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Connettore diritto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ttangolo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a:xfrm>
            <a:off x="7913152" y="571500"/>
            <a:ext cx="3657600" cy="219710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43197" y="571500"/>
            <a:ext cx="6217920" cy="57150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cxnSp>
        <p:nvCxnSpPr>
          <p:cNvPr id="60" name="Connettore diritto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solidFill>
                  <a:schemeClr val="bg1"/>
                </a:solidFill>
              </a:defRPr>
            </a:lvl1pPr>
          </a:lstStyle>
          <a:p>
            <a:fld id="{9F1644F3-824F-48A5-8157-2BE66488F879}" type="datetime1">
              <a:rPr lang="it-IT" smtClean="0"/>
              <a:pPr/>
              <a:t>17/12/2018</a:t>
            </a:fld>
            <a:endParaRPr lang="it-IT" dirty="0"/>
          </a:p>
        </p:txBody>
      </p:sp>
      <p:sp>
        <p:nvSpPr>
          <p:cNvPr id="8" name="Segnaposto numero diapositiva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o 7"/>
          <p:cNvGrpSpPr/>
          <p:nvPr/>
        </p:nvGrpSpPr>
        <p:grpSpPr bwMode="hidden">
          <a:xfrm>
            <a:off x="-1" y="0"/>
            <a:ext cx="12192002" cy="6858000"/>
            <a:chOff x="-1" y="0"/>
            <a:chExt cx="12192002" cy="6858000"/>
          </a:xfrm>
        </p:grpSpPr>
        <p:cxnSp>
          <p:nvCxnSpPr>
            <p:cNvPr id="9" name="Connettore diritto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o 24"/>
            <p:cNvGrpSpPr/>
            <p:nvPr/>
          </p:nvGrpSpPr>
          <p:grpSpPr bwMode="hidden">
            <a:xfrm>
              <a:off x="-1" y="0"/>
              <a:ext cx="12192001" cy="6858000"/>
              <a:chOff x="-1" y="0"/>
              <a:chExt cx="12192001" cy="6858000"/>
            </a:xfrm>
          </p:grpSpPr>
          <p:cxnSp>
            <p:nvCxnSpPr>
              <p:cNvPr id="43" name="Connettore diritto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o 47"/>
              <p:cNvGrpSpPr/>
              <p:nvPr/>
            </p:nvGrpSpPr>
            <p:grpSpPr bwMode="hidden">
              <a:xfrm>
                <a:off x="6327885" y="0"/>
                <a:ext cx="5864115" cy="5898673"/>
                <a:chOff x="6327885" y="0"/>
                <a:chExt cx="5864115" cy="5898673"/>
              </a:xfrm>
            </p:grpSpPr>
            <p:cxnSp>
              <p:nvCxnSpPr>
                <p:cNvPr id="54" name="Connettore diritto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Connettore diritto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o 25"/>
            <p:cNvGrpSpPr/>
            <p:nvPr/>
          </p:nvGrpSpPr>
          <p:grpSpPr bwMode="hidden">
            <a:xfrm flipH="1">
              <a:off x="0" y="0"/>
              <a:ext cx="12192001" cy="6858000"/>
              <a:chOff x="-1" y="0"/>
              <a:chExt cx="12192001" cy="6858000"/>
            </a:xfrm>
          </p:grpSpPr>
          <p:cxnSp>
            <p:nvCxnSpPr>
              <p:cNvPr id="27" name="Connettore diritto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o 31"/>
              <p:cNvGrpSpPr/>
              <p:nvPr/>
            </p:nvGrpSpPr>
            <p:grpSpPr bwMode="hidden">
              <a:xfrm>
                <a:off x="6327885" y="0"/>
                <a:ext cx="5864115" cy="5898673"/>
                <a:chOff x="6327885" y="0"/>
                <a:chExt cx="5864115" cy="5898673"/>
              </a:xfrm>
            </p:grpSpPr>
            <p:cxnSp>
              <p:nvCxnSpPr>
                <p:cNvPr id="38" name="Connettore diritto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Connettore diritto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ttangolo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59" name="Connettore diritto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7909560" y="576072"/>
            <a:ext cx="3657600" cy="219456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o 95"/>
          <p:cNvGrpSpPr/>
          <p:nvPr userDrawn="1"/>
        </p:nvGrpSpPr>
        <p:grpSpPr bwMode="hidden">
          <a:xfrm>
            <a:off x="-1" y="-195943"/>
            <a:ext cx="12192002" cy="6858000"/>
            <a:chOff x="-1" y="0"/>
            <a:chExt cx="12192002" cy="6858000"/>
          </a:xfrm>
        </p:grpSpPr>
        <p:cxnSp>
          <p:nvCxnSpPr>
            <p:cNvPr id="97" name="Connettore diritto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o 112"/>
            <p:cNvGrpSpPr/>
            <p:nvPr userDrawn="1"/>
          </p:nvGrpSpPr>
          <p:grpSpPr bwMode="hidden">
            <a:xfrm>
              <a:off x="-1" y="0"/>
              <a:ext cx="12192001" cy="6858000"/>
              <a:chOff x="-1" y="0"/>
              <a:chExt cx="12192001" cy="6858000"/>
            </a:xfrm>
          </p:grpSpPr>
          <p:cxnSp>
            <p:nvCxnSpPr>
              <p:cNvPr id="131" name="Connettore diritto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Connettore diritto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Connettore diritto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Connettore diritto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Connettore diritto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o 135"/>
              <p:cNvGrpSpPr/>
              <p:nvPr/>
            </p:nvGrpSpPr>
            <p:grpSpPr bwMode="hidden">
              <a:xfrm>
                <a:off x="6327885" y="0"/>
                <a:ext cx="5864115" cy="5898673"/>
                <a:chOff x="6327885" y="0"/>
                <a:chExt cx="5864115" cy="5898673"/>
              </a:xfrm>
            </p:grpSpPr>
            <p:cxnSp>
              <p:nvCxnSpPr>
                <p:cNvPr id="142" name="Connettore diritto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Connettore diritto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Connettore diritto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Connettore diritto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Connettore diritto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Connettore diritto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Connettore diritto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Connettore diritto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Connettore diritto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Connettore diritto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o 113"/>
            <p:cNvGrpSpPr/>
            <p:nvPr userDrawn="1"/>
          </p:nvGrpSpPr>
          <p:grpSpPr bwMode="hidden">
            <a:xfrm flipH="1">
              <a:off x="0" y="0"/>
              <a:ext cx="12192001" cy="6858000"/>
              <a:chOff x="-1" y="0"/>
              <a:chExt cx="12192001" cy="6858000"/>
            </a:xfrm>
          </p:grpSpPr>
          <p:cxnSp>
            <p:nvCxnSpPr>
              <p:cNvPr id="115" name="Connettore diritto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Connettore diritto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o 119"/>
              <p:cNvGrpSpPr/>
              <p:nvPr/>
            </p:nvGrpSpPr>
            <p:grpSpPr bwMode="hidden">
              <a:xfrm>
                <a:off x="6327885" y="0"/>
                <a:ext cx="5864115" cy="5898673"/>
                <a:chOff x="6327885" y="0"/>
                <a:chExt cx="5864115" cy="5898673"/>
              </a:xfrm>
            </p:grpSpPr>
            <p:cxnSp>
              <p:nvCxnSpPr>
                <p:cNvPr id="126" name="Connettore diritto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Connettore diritto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Connettore diritto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Connettore diritto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nettore diritto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Segnaposto titolo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cxnSp>
        <p:nvCxnSpPr>
          <p:cNvPr id="148" name="Connettore diritto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piè di pagina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it-IT" dirty="0"/>
              <a:t>Aggiungere un piè di pagina</a:t>
            </a:r>
          </a:p>
        </p:txBody>
      </p:sp>
      <p:sp>
        <p:nvSpPr>
          <p:cNvPr id="4" name="Segnaposto data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0EC1DB59-15F9-41A6-B135-7FC3368466C4}" type="datetime1">
              <a:rPr lang="it-IT" smtClean="0"/>
              <a:pPr/>
              <a:t>17/12/2018</a:t>
            </a:fld>
            <a:endParaRPr lang="it-IT" dirty="0"/>
          </a:p>
        </p:txBody>
      </p:sp>
      <p:sp>
        <p:nvSpPr>
          <p:cNvPr id="6" name="Segnaposto numero diapositiva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hyperlink" Target="https://www.remix3d.com/details/G009SXJ40903" TargetMode="External"/><Relationship Id="rId2" Type="http://schemas.openxmlformats.org/officeDocument/2006/relationships/image" Target="../media/image5.png"/><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6.jpeg"/><Relationship Id="rId7" Type="http://schemas.openxmlformats.org/officeDocument/2006/relationships/image" Target="../media/image59.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50.svg"/><Relationship Id="rId5" Type="http://schemas.openxmlformats.org/officeDocument/2006/relationships/hyperlink" Target="https://www.remix3d.com/details/G009SVJ2MKFP" TargetMode="External"/><Relationship Id="rId10" Type="http://schemas.openxmlformats.org/officeDocument/2006/relationships/image" Target="../media/image49.png"/><Relationship Id="rId4" Type="http://schemas.microsoft.com/office/2017/06/relationships/model3d" Target="../media/model3d2.glb"/><Relationship Id="rId9" Type="http://schemas.openxmlformats.org/officeDocument/2006/relationships/image" Target="../media/image48.svg"/></Relationships>
</file>

<file path=ppt/slides/_rels/slide42.xml.rels><?xml version="1.0" encoding="UTF-8" standalone="yes"?>
<Relationships xmlns="http://schemas.openxmlformats.org/package/2006/relationships"><Relationship Id="rId3" Type="http://schemas.openxmlformats.org/officeDocument/2006/relationships/hyperlink" Target="http://www.espressif.com/" TargetMode="External"/><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2.jp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50.svg"/></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svg"/></Relationships>
</file>

<file path=ppt/slides/_rels/slide4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www.arduino.cc/en/main/software" TargetMode="Externa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dirty="0" err="1"/>
              <a:t>Uolli</a:t>
            </a:r>
            <a:endParaRPr lang="it-IT" dirty="0"/>
          </a:p>
        </p:txBody>
      </p:sp>
      <p:sp>
        <p:nvSpPr>
          <p:cNvPr id="3" name="Sottotitolo 2"/>
          <p:cNvSpPr>
            <a:spLocks noGrp="1"/>
          </p:cNvSpPr>
          <p:nvPr>
            <p:ph type="subTitle" idx="1"/>
          </p:nvPr>
        </p:nvSpPr>
        <p:spPr/>
        <p:txBody>
          <a:bodyPr rtlCol="0"/>
          <a:lstStyle/>
          <a:p>
            <a:pPr rtl="0"/>
            <a:r>
              <a:rPr lang="it-IT" dirty="0"/>
              <a:t>A tale of software </a:t>
            </a:r>
            <a:r>
              <a:rPr lang="it-IT" dirty="0" err="1"/>
              <a:t>bugs</a:t>
            </a:r>
            <a:r>
              <a:rPr lang="it-IT" dirty="0"/>
              <a:t> and </a:t>
            </a:r>
            <a:r>
              <a:rPr lang="it-IT" dirty="0" err="1"/>
              <a:t>fried</a:t>
            </a:r>
            <a:r>
              <a:rPr lang="it-IT" dirty="0"/>
              <a:t> hardware</a:t>
            </a:r>
          </a:p>
        </p:txBody>
      </p:sp>
      <p:pic>
        <p:nvPicPr>
          <p:cNvPr id="4" name="Immagine 3">
            <a:extLst>
              <a:ext uri="{FF2B5EF4-FFF2-40B4-BE49-F238E27FC236}">
                <a16:creationId xmlns:a16="http://schemas.microsoft.com/office/drawing/2014/main" id="{8A2AEBE5-C8AF-41E8-92AE-64DCA73605D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29210" y="462433"/>
            <a:ext cx="1387384" cy="1387384"/>
          </a:xfrm>
          <a:prstGeom prst="rect">
            <a:avLst/>
          </a:prstGeom>
        </p:spPr>
      </p:pic>
      <p:sp>
        <p:nvSpPr>
          <p:cNvPr id="5" name="CasellaDiTesto 4">
            <a:extLst>
              <a:ext uri="{FF2B5EF4-FFF2-40B4-BE49-F238E27FC236}">
                <a16:creationId xmlns:a16="http://schemas.microsoft.com/office/drawing/2014/main" id="{CAF6163E-56B0-4175-A544-5C554285CC8F}"/>
              </a:ext>
            </a:extLst>
          </p:cNvPr>
          <p:cNvSpPr txBox="1"/>
          <p:nvPr/>
        </p:nvSpPr>
        <p:spPr>
          <a:xfrm>
            <a:off x="6475256" y="2093224"/>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CF2DCE75-6E23-4E3B-9814-73906755654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16594" y="535238"/>
            <a:ext cx="1122928" cy="1442819"/>
          </a:xfrm>
          <a:prstGeom prst="rect">
            <a:avLst/>
          </a:prstGeom>
        </p:spPr>
      </p:pic>
      <p:pic>
        <p:nvPicPr>
          <p:cNvPr id="7" name="Immagine 6">
            <a:extLst>
              <a:ext uri="{FF2B5EF4-FFF2-40B4-BE49-F238E27FC236}">
                <a16:creationId xmlns:a16="http://schemas.microsoft.com/office/drawing/2014/main" id="{0A780B94-A287-4A0A-B66D-F781825388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74171" y="553081"/>
            <a:ext cx="1122929" cy="1540143"/>
          </a:xfrm>
          <a:prstGeom prst="rect">
            <a:avLst/>
          </a:prstGeom>
        </p:spPr>
      </p:pic>
      <p:sp>
        <p:nvSpPr>
          <p:cNvPr id="12" name="CasellaDiTesto 11">
            <a:extLst>
              <a:ext uri="{FF2B5EF4-FFF2-40B4-BE49-F238E27FC236}">
                <a16:creationId xmlns:a16="http://schemas.microsoft.com/office/drawing/2014/main" id="{AC48CAB8-A8A7-4733-BD4D-551EC75D4C1E}"/>
              </a:ext>
            </a:extLst>
          </p:cNvPr>
          <p:cNvSpPr txBox="1"/>
          <p:nvPr/>
        </p:nvSpPr>
        <p:spPr>
          <a:xfrm>
            <a:off x="6716556" y="6338329"/>
            <a:ext cx="5310344" cy="369332"/>
          </a:xfrm>
          <a:prstGeom prst="rect">
            <a:avLst/>
          </a:prstGeom>
          <a:noFill/>
        </p:spPr>
        <p:txBody>
          <a:bodyPr wrap="square" rtlCol="0">
            <a:spAutoFit/>
          </a:bodyPr>
          <a:lstStyle/>
          <a:p>
            <a:pPr algn="r"/>
            <a:r>
              <a:rPr lang="it-IT" dirty="0">
                <a:latin typeface="Consolas" panose="020B0609020204030204" pitchFamily="49" charset="0"/>
              </a:rPr>
              <a:t>B</a:t>
            </a:r>
            <a:r>
              <a:rPr lang="en-US" dirty="0" err="1">
                <a:latin typeface="Consolas" panose="020B0609020204030204" pitchFamily="49" charset="0"/>
              </a:rPr>
              <a:t>ologna</a:t>
            </a:r>
            <a:r>
              <a:rPr lang="en-US" dirty="0">
                <a:latin typeface="Consolas" panose="020B0609020204030204" pitchFamily="49" charset="0"/>
              </a:rPr>
              <a:t>, 21/12/2018</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D68523E0-801F-4FD3-90AB-E91F75BA67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02348" y="3175045"/>
            <a:ext cx="3930131" cy="2621959"/>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5"/>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555562" y="209574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IR receiver module</a:t>
            </a:r>
          </a:p>
          <a:p>
            <a:pPr lvl="1"/>
            <a:r>
              <a:rPr lang="it-IT"/>
              <a:t>Basically a TL1838 Infrared Receiver mounted on a pcb + LED to signal incoming IR message</a:t>
            </a:r>
          </a:p>
          <a:p>
            <a:pPr lvl="1"/>
            <a:r>
              <a:rPr lang="it-IT"/>
              <a:t>Allows car to receive signals from any el-cheapo IR transmitter or remote control</a:t>
            </a:r>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526680" y="5176402"/>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Immagine 20">
            <a:extLst>
              <a:ext uri="{FF2B5EF4-FFF2-40B4-BE49-F238E27FC236}">
                <a16:creationId xmlns:a16="http://schemas.microsoft.com/office/drawing/2014/main" id="{A2A11AFD-D4CC-46FA-9605-3FC96A8DA93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85114" y="2419990"/>
            <a:ext cx="4407539" cy="4132068"/>
          </a:xfrm>
          <a:prstGeom prst="rect">
            <a:avLst/>
          </a:prstGeom>
        </p:spPr>
      </p:pic>
      <p:cxnSp>
        <p:nvCxnSpPr>
          <p:cNvPr id="22" name="Connettore 2 21">
            <a:extLst>
              <a:ext uri="{FF2B5EF4-FFF2-40B4-BE49-F238E27FC236}">
                <a16:creationId xmlns:a16="http://schemas.microsoft.com/office/drawing/2014/main" id="{D85FD03A-49A9-47DD-951E-A5DD75350BB4}"/>
              </a:ext>
            </a:extLst>
          </p:cNvPr>
          <p:cNvCxnSpPr>
            <a:cxnSpLocks/>
          </p:cNvCxnSpPr>
          <p:nvPr/>
        </p:nvCxnSpPr>
        <p:spPr>
          <a:xfrm flipH="1">
            <a:off x="9246296" y="2757837"/>
            <a:ext cx="359266" cy="6711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dirty="0"/>
              <a:t>HCSR04 </a:t>
            </a:r>
            <a:r>
              <a:rPr lang="it-IT" dirty="0" err="1"/>
              <a:t>Ultrasonic</a:t>
            </a:r>
            <a:r>
              <a:rPr lang="it-IT" dirty="0"/>
              <a:t> </a:t>
            </a:r>
            <a:r>
              <a:rPr lang="it-IT" dirty="0" err="1"/>
              <a:t>Ranging</a:t>
            </a:r>
            <a:r>
              <a:rPr lang="it-IT" dirty="0"/>
              <a:t> </a:t>
            </a:r>
            <a:r>
              <a:rPr lang="it-IT" dirty="0" err="1"/>
              <a:t>Module</a:t>
            </a:r>
            <a:r>
              <a:rPr lang="it-IT" dirty="0"/>
              <a:t>:</a:t>
            </a:r>
          </a:p>
          <a:p>
            <a:pPr lvl="1"/>
            <a:r>
              <a:rPr lang="it-IT" dirty="0"/>
              <a:t>A </a:t>
            </a:r>
            <a:r>
              <a:rPr lang="it-IT" dirty="0" err="1"/>
              <a:t>couple</a:t>
            </a:r>
            <a:r>
              <a:rPr lang="it-IT" dirty="0"/>
              <a:t> of </a:t>
            </a:r>
            <a:r>
              <a:rPr lang="it-IT" dirty="0" err="1"/>
              <a:t>transducers</a:t>
            </a:r>
            <a:r>
              <a:rPr lang="it-IT" dirty="0"/>
              <a:t>, one for </a:t>
            </a:r>
            <a:r>
              <a:rPr lang="it-IT" dirty="0" err="1"/>
              <a:t>transmitting</a:t>
            </a:r>
            <a:r>
              <a:rPr lang="it-IT" dirty="0"/>
              <a:t> and one for </a:t>
            </a:r>
            <a:r>
              <a:rPr lang="it-IT" dirty="0" err="1"/>
              <a:t>receiving</a:t>
            </a:r>
            <a:r>
              <a:rPr lang="it-IT" dirty="0"/>
              <a:t> are </a:t>
            </a:r>
            <a:r>
              <a:rPr lang="it-IT" dirty="0" err="1"/>
              <a:t>used</a:t>
            </a:r>
            <a:r>
              <a:rPr lang="it-IT" dirty="0"/>
              <a:t> to measure an </a:t>
            </a:r>
            <a:r>
              <a:rPr lang="it-IT" dirty="0" err="1"/>
              <a:t>echo</a:t>
            </a:r>
            <a:r>
              <a:rPr lang="it-IT" dirty="0"/>
              <a:t> delay, </a:t>
            </a:r>
            <a:r>
              <a:rPr lang="it-IT" dirty="0" err="1"/>
              <a:t>thus</a:t>
            </a:r>
            <a:r>
              <a:rPr lang="it-IT" dirty="0"/>
              <a:t> </a:t>
            </a:r>
            <a:r>
              <a:rPr lang="it-IT" dirty="0" err="1"/>
              <a:t>estimating</a:t>
            </a:r>
            <a:r>
              <a:rPr lang="it-IT" dirty="0"/>
              <a:t> a linear </a:t>
            </a:r>
            <a:r>
              <a:rPr lang="it-IT" dirty="0" err="1"/>
              <a:t>distance</a:t>
            </a:r>
            <a:r>
              <a:rPr lang="it-IT" dirty="0"/>
              <a:t> from the </a:t>
            </a:r>
            <a:r>
              <a:rPr lang="it-IT" dirty="0" err="1"/>
              <a:t>sensor</a:t>
            </a:r>
            <a:r>
              <a:rPr lang="it-IT" dirty="0"/>
              <a:t> </a:t>
            </a:r>
            <a:r>
              <a:rPr lang="it-IT" dirty="0" err="1"/>
              <a:t>itself</a:t>
            </a:r>
            <a:r>
              <a:rPr lang="it-IT" dirty="0"/>
              <a:t>.</a:t>
            </a:r>
          </a:p>
          <a:p>
            <a:pPr lvl="1"/>
            <a:r>
              <a:rPr lang="it-IT" dirty="0" err="1"/>
              <a:t>Mounted</a:t>
            </a:r>
            <a:r>
              <a:rPr lang="it-IT" dirty="0"/>
              <a:t> on a </a:t>
            </a:r>
            <a:r>
              <a:rPr lang="it-IT" dirty="0" err="1"/>
              <a:t>rotating</a:t>
            </a:r>
            <a:r>
              <a:rPr lang="it-IT" dirty="0"/>
              <a:t> support </a:t>
            </a:r>
            <a:r>
              <a:rPr lang="it-IT" dirty="0" err="1"/>
              <a:t>ot</a:t>
            </a:r>
            <a:r>
              <a:rPr lang="it-IT" dirty="0"/>
              <a:t> </a:t>
            </a:r>
            <a:r>
              <a:rPr lang="it-IT" dirty="0" err="1"/>
              <a:t>scan</a:t>
            </a:r>
            <a:r>
              <a:rPr lang="it-IT" dirty="0"/>
              <a:t> multiple </a:t>
            </a:r>
            <a:br>
              <a:rPr lang="it-IT" dirty="0"/>
            </a:br>
            <a:r>
              <a:rPr lang="it-IT" dirty="0" err="1"/>
              <a:t>directions</a:t>
            </a:r>
            <a:endParaRPr lang="it-IT" dirty="0"/>
          </a:p>
          <a:p>
            <a:pPr lvl="1"/>
            <a:r>
              <a:rPr lang="it-IT" dirty="0" err="1"/>
              <a:t>Kinda</a:t>
            </a:r>
            <a:r>
              <a:rPr lang="it-IT" dirty="0"/>
              <a:t> </a:t>
            </a:r>
            <a:r>
              <a:rPr lang="it-IT" dirty="0" err="1"/>
              <a:t>makes</a:t>
            </a:r>
            <a:r>
              <a:rPr lang="it-IT" dirty="0"/>
              <a:t> the </a:t>
            </a:r>
            <a:r>
              <a:rPr lang="it-IT" dirty="0" err="1"/>
              <a:t>whole</a:t>
            </a:r>
            <a:r>
              <a:rPr lang="it-IT" dirty="0"/>
              <a:t> thing look like the </a:t>
            </a:r>
            <a:r>
              <a:rPr lang="it-IT" dirty="0" err="1"/>
              <a:t>Curiosity</a:t>
            </a:r>
            <a:r>
              <a:rPr lang="it-IT" dirty="0"/>
              <a:t> </a:t>
            </a:r>
            <a:r>
              <a:rPr lang="it-IT" dirty="0" err="1"/>
              <a:t>rover</a:t>
            </a:r>
            <a:endParaRPr lang="it-IT" dirty="0"/>
          </a:p>
          <a:p>
            <a:pPr marL="274320" lvl="1" indent="0">
              <a:buNone/>
            </a:pPr>
            <a:endParaRPr lang="it-IT" dirty="0"/>
          </a:p>
          <a:p>
            <a:pPr lvl="1"/>
            <a:endParaRPr lang="it-IT" dirty="0"/>
          </a:p>
        </p:txBody>
      </p:sp>
      <p:pic>
        <p:nvPicPr>
          <p:cNvPr id="5" name="Immagine 4">
            <a:extLst>
              <a:ext uri="{FF2B5EF4-FFF2-40B4-BE49-F238E27FC236}">
                <a16:creationId xmlns:a16="http://schemas.microsoft.com/office/drawing/2014/main" id="{7E5D3F8F-F714-420B-AE66-FE3EC1B8C10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94101" y="3175045"/>
            <a:ext cx="3469598" cy="3469598"/>
          </a:xfrm>
          <a:prstGeom prst="rect">
            <a:avLst/>
          </a:prstGeom>
        </p:spPr>
      </p:pic>
      <mc:AlternateContent xmlns:mc="http://schemas.openxmlformats.org/markup-compatibility/2006" xmlns:am3d="http://schemas.microsoft.com/office/drawing/2017/model3d">
        <mc:Choice Requires="am3d">
          <p:graphicFrame>
            <p:nvGraphicFramePr>
              <p:cNvPr id="4" name="Modello 3D 3" descr="Rover Curiosity su Marte">
                <a:extLst>
                  <a:ext uri="{FF2B5EF4-FFF2-40B4-BE49-F238E27FC236}">
                    <a16:creationId xmlns:a16="http://schemas.microsoft.com/office/drawing/2014/main" id="{C95A3F3B-089F-4162-B419-00D22AE4CF36}"/>
                  </a:ext>
                </a:extLst>
              </p:cNvPr>
              <p:cNvGraphicFramePr>
                <a:graphicFrameLocks noChangeAspect="1"/>
              </p:cNvGraphicFramePr>
              <p:nvPr>
                <p:extLst>
                  <p:ext uri="{D42A27DB-BD31-4B8C-83A1-F6EECF244321}">
                    <p14:modId xmlns:p14="http://schemas.microsoft.com/office/powerpoint/2010/main" val="3660348562"/>
                  </p:ext>
                </p:extLst>
              </p:nvPr>
            </p:nvGraphicFramePr>
            <p:xfrm>
              <a:off x="8882176" y="3548177"/>
              <a:ext cx="2583982" cy="2108985"/>
            </p:xfrm>
            <a:graphic>
              <a:graphicData uri="http://schemas.microsoft.com/office/drawing/2017/model3d">
                <am3d:model3d r:embed="rId6">
                  <am3d:spPr>
                    <a:xfrm>
                      <a:off x="0" y="0"/>
                      <a:ext cx="2583982" cy="2108985"/>
                    </a:xfrm>
                    <a:prstGeom prst="rect">
                      <a:avLst/>
                    </a:prstGeom>
                  </am3d:spPr>
                  <am3d:camera>
                    <am3d:pos x="0" y="0" z="62898342"/>
                    <am3d:up dx="0" dy="36000000" dz="0"/>
                    <am3d:lookAt x="0" y="0" z="0"/>
                    <am3d:perspective fov="2700000"/>
                  </am3d:camera>
                  <am3d:trans>
                    <am3d:meterPerModelUnit n="250016" d="1000000"/>
                    <am3d:preTrans dx="21602" dy="-9937771" dz="-2548208"/>
                    <am3d:scale>
                      <am3d:sx n="1000000" d="1000000"/>
                      <am3d:sy n="1000000" d="1000000"/>
                      <am3d:sz n="1000000" d="1000000"/>
                    </am3d:scale>
                    <am3d:rot ax="1446936" ay="2647369" az="1038547"/>
                    <am3d:postTrans dx="0" dy="0" dz="0"/>
                  </am3d:trans>
                  <am3d:attrSrcUrl r:id="rId7"/>
                  <am3d:raster rName="Office3DRenderer" rVer="16.0.8326">
                    <am3d:blip r:embed="rId8"/>
                  </am3d:raster>
                  <am3d:objViewport viewportSz="3343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Modello 3D 3" descr="Rover Curiosity su Marte">
                <a:extLst>
                  <a:ext uri="{FF2B5EF4-FFF2-40B4-BE49-F238E27FC236}">
                    <a16:creationId xmlns:a16="http://schemas.microsoft.com/office/drawing/2014/main" id="{C95A3F3B-089F-4162-B419-00D22AE4CF36}"/>
                  </a:ext>
                </a:extLst>
              </p:cNvPr>
              <p:cNvPicPr>
                <a:picLocks noGrp="1" noRot="1" noChangeAspect="1" noMove="1" noResize="1" noEditPoints="1" noAdjustHandles="1" noChangeArrowheads="1" noChangeShapeType="1" noCrop="1"/>
              </p:cNvPicPr>
              <p:nvPr/>
            </p:nvPicPr>
            <p:blipFill>
              <a:blip r:embed="rId9"/>
              <a:stretch>
                <a:fillRect/>
              </a:stretch>
            </p:blipFill>
            <p:spPr>
              <a:xfrm>
                <a:off x="8882176" y="3548177"/>
                <a:ext cx="2583982" cy="2108985"/>
              </a:xfrm>
              <a:prstGeom prst="rect">
                <a:avLst/>
              </a:prstGeom>
            </p:spPr>
          </p:pic>
        </mc:Fallback>
      </mc:AlternateContent>
    </p:spTree>
    <p:extLst>
      <p:ext uri="{BB962C8B-B14F-4D97-AF65-F5344CB8AC3E}">
        <p14:creationId xmlns:p14="http://schemas.microsoft.com/office/powerpoint/2010/main" val="38625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0" presetClass="entr" presetSubtype="12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additive="sum">
                                        <p:cTn id="24"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5"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6"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7"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28" presetID="39" presetClass="emph" presetSubtype="2" fill="hold" nodeType="withEffect">
                                  <p:stCondLst>
                                    <p:cond delay="0"/>
                                  </p:stCondLst>
                                  <p:childTnLst>
                                    <p:anim calcmode="lin" valueType="num">
                                      <p:cBhvr additive="sum">
                                        <p:cTn id="29" dur="2000" fill="hold"/>
                                        <p:tgtEl>
                                          <p:spTgt spid="4"/>
                                        </p:tgtEl>
                                        <p:attrNameLst>
                                          <p:attrName>3d.object.rotation.y</p:attrName>
                                        </p:attrNameLst>
                                      </p:cBhvr>
                                      <p:tavLst>
                                        <p:tav tm="0">
                                          <p:val>
                                            <p:fltVal val="0"/>
                                          </p:val>
                                        </p:tav>
                                        <p:tav tm="1120">
                                          <p:val>
                                            <p:fltVal val="-0.0007"/>
                                          </p:val>
                                        </p:tav>
                                        <p:tav tm="2250">
                                          <p:val>
                                            <p:fltVal val="-0.0056"/>
                                          </p:val>
                                        </p:tav>
                                        <p:tav tm="3370">
                                          <p:val>
                                            <p:fltVal val="-0.0189"/>
                                          </p:val>
                                        </p:tav>
                                        <p:tav tm="4490">
                                          <p:val>
                                            <p:fltVal val="-0.0451"/>
                                          </p:val>
                                        </p:tav>
                                        <p:tav tm="5620">
                                          <p:val>
                                            <p:fltVal val="-0.0884"/>
                                          </p:val>
                                        </p:tav>
                                        <p:tav tm="6740">
                                          <p:val>
                                            <p:fltVal val="-0.1526"/>
                                          </p:val>
                                        </p:tav>
                                        <p:tav tm="7870">
                                          <p:val>
                                            <p:fltVal val="-0.242"/>
                                          </p:val>
                                        </p:tav>
                                        <p:tav tm="8990">
                                          <p:val>
                                            <p:fltVal val="-0.3621"/>
                                          </p:val>
                                        </p:tav>
                                        <p:tav tm="10110">
                                          <p:val>
                                            <p:fltVal val="-0.515"/>
                                          </p:val>
                                        </p:tav>
                                        <p:tav tm="11240">
                                          <p:val>
                                            <p:fltVal val="-0.7059"/>
                                          </p:val>
                                        </p:tav>
                                        <p:tav tm="12360">
                                          <p:val>
                                            <p:fltVal val="-0.9411"/>
                                          </p:val>
                                        </p:tav>
                                        <p:tav tm="13480">
                                          <p:val>
                                            <p:fltVal val="-1.1925"/>
                                          </p:val>
                                        </p:tav>
                                        <p:tav tm="14610">
                                          <p:val>
                                            <p:fltVal val="-1.4022"/>
                                          </p:val>
                                        </p:tav>
                                        <p:tav tm="15730">
                                          <p:val>
                                            <p:fltVal val="-1.5733"/>
                                          </p:val>
                                        </p:tav>
                                        <p:tav tm="16850">
                                          <p:val>
                                            <p:fltVal val="-1.7072"/>
                                          </p:val>
                                        </p:tav>
                                        <p:tav tm="17980">
                                          <p:val>
                                            <p:fltVal val="-1.8096"/>
                                          </p:val>
                                        </p:tav>
                                        <p:tav tm="19100">
                                          <p:val>
                                            <p:fltVal val="-1.8854"/>
                                          </p:val>
                                        </p:tav>
                                        <p:tav tm="20220">
                                          <p:val>
                                            <p:fltVal val="-1.9375"/>
                                          </p:val>
                                        </p:tav>
                                        <p:tav tm="21350">
                                          <p:val>
                                            <p:fltVal val="-1.9707"/>
                                          </p:val>
                                        </p:tav>
                                        <p:tav tm="22470">
                                          <p:val>
                                            <p:fltVal val="-1.9894"/>
                                          </p:val>
                                        </p:tav>
                                        <p:tav tm="23600">
                                          <p:val>
                                            <p:fltVal val="-1.9977"/>
                                          </p:val>
                                        </p:tav>
                                        <p:tav tm="24720">
                                          <p:val>
                                            <p:fltVal val="-1.9999"/>
                                          </p:val>
                                        </p:tav>
                                        <p:tav tm="25840">
                                          <p:val>
                                            <p:fltVal val="-1.5339"/>
                                          </p:val>
                                        </p:tav>
                                        <p:tav tm="26970">
                                          <p:val>
                                            <p:fltVal val="0.5131"/>
                                          </p:val>
                                        </p:tav>
                                        <p:tav tm="28090">
                                          <p:val>
                                            <p:fltVal val="3.6063"/>
                                          </p:val>
                                        </p:tav>
                                        <p:tav tm="29210">
                                          <p:val>
                                            <p:fltVal val="7.5428"/>
                                          </p:val>
                                        </p:tav>
                                        <p:tav tm="30340">
                                          <p:val>
                                            <p:fltVal val="12.215"/>
                                          </p:val>
                                        </p:tav>
                                        <p:tav tm="31460">
                                          <p:val>
                                            <p:fltVal val="17.5521"/>
                                          </p:val>
                                        </p:tav>
                                        <p:tav tm="32580">
                                          <p:val>
                                            <p:fltVal val="23.5026"/>
                                          </p:val>
                                        </p:tav>
                                        <p:tav tm="33710">
                                          <p:val>
                                            <p:fltVal val="29.9662"/>
                                          </p:val>
                                        </p:tav>
                                        <p:tav tm="34830">
                                          <p:val>
                                            <p:fltVal val="37.0276"/>
                                          </p:val>
                                        </p:tav>
                                        <p:tav tm="35960">
                                          <p:val>
                                            <p:fltVal val="44.6047"/>
                                          </p:val>
                                        </p:tav>
                                        <p:tav tm="37080">
                                          <p:val>
                                            <p:fltVal val="52.675"/>
                                          </p:val>
                                        </p:tav>
                                        <p:tav tm="38200">
                                          <p:val>
                                            <p:fltVal val="61.2192"/>
                                          </p:val>
                                        </p:tav>
                                        <p:tav tm="39330">
                                          <p:val>
                                            <p:fltVal val="70.2203"/>
                                          </p:val>
                                        </p:tav>
                                        <p:tav tm="40450">
                                          <p:val>
                                            <p:fltVal val="79.6634"/>
                                          </p:val>
                                        </p:tav>
                                        <p:tav tm="41570">
                                          <p:val>
                                            <p:fltVal val="89.445"/>
                                          </p:val>
                                        </p:tav>
                                        <p:tav tm="42700">
                                          <p:val>
                                            <p:fltVal val="99.7295"/>
                                          </p:val>
                                        </p:tav>
                                        <p:tav tm="43820">
                                          <p:val>
                                            <p:fltVal val="110.4196"/>
                                          </p:val>
                                        </p:tav>
                                        <p:tav tm="44940">
                                          <p:val>
                                            <p:fltVal val="121.5053"/>
                                          </p:val>
                                        </p:tav>
                                        <p:tav tm="46070">
                                          <p:val>
                                            <p:fltVal val="132.9774"/>
                                          </p:val>
                                        </p:tav>
                                        <p:tav tm="47190">
                                          <p:val>
                                            <p:fltVal val="144.8275"/>
                                          </p:val>
                                        </p:tav>
                                        <p:tav tm="48310">
                                          <p:val>
                                            <p:fltVal val="157.04761"/>
                                          </p:val>
                                        </p:tav>
                                        <p:tav tm="49440">
                                          <p:val>
                                            <p:fltVal val="169.5166"/>
                                          </p:val>
                                        </p:tav>
                                        <p:tav tm="50560">
                                          <p:val>
                                            <p:fltVal val="182.3239"/>
                                          </p:val>
                                        </p:tav>
                                        <p:tav tm="51690">
                                          <p:val>
                                            <p:fltVal val="195.0173"/>
                                          </p:val>
                                        </p:tav>
                                        <p:tav tm="52810">
                                          <p:val>
                                            <p:fltVal val="207.46809"/>
                                          </p:val>
                                        </p:tav>
                                        <p:tav tm="53930">
                                          <p:val>
                                            <p:fltVal val="219.4474"/>
                                          </p:val>
                                        </p:tav>
                                        <p:tav tm="55060">
                                          <p:val>
                                            <p:fltVal val="231.0605"/>
                                          </p:val>
                                        </p:tav>
                                        <p:tav tm="56180">
                                          <p:val>
                                            <p:fltVal val="242.39909"/>
                                          </p:val>
                                        </p:tav>
                                        <p:tav tm="57300">
                                          <p:val>
                                            <p:fltVal val="253.25211"/>
                                          </p:val>
                                        </p:tav>
                                        <p:tav tm="58430">
                                          <p:val>
                                            <p:fltVal val="263.71341"/>
                                          </p:val>
                                        </p:tav>
                                        <p:tav tm="59550">
                                          <p:val>
                                            <p:fltVal val="273.86151"/>
                                          </p:val>
                                        </p:tav>
                                        <p:tav tm="60670">
                                          <p:val>
                                            <p:fltVal val="283.50409"/>
                                          </p:val>
                                        </p:tav>
                                        <p:tav tm="61800">
                                          <p:val>
                                            <p:fltVal val="292.72171"/>
                                          </p:val>
                                        </p:tav>
                                        <p:tav tm="62920">
                                          <p:val>
                                            <p:fltVal val="301.57761"/>
                                          </p:val>
                                        </p:tav>
                                        <p:tav tm="64040">
                                          <p:val>
                                            <p:fltVal val="309.89859"/>
                                          </p:val>
                                        </p:tav>
                                        <p:tav tm="65170">
                                          <p:val>
                                            <p:fltVal val="317.7485"/>
                                          </p:val>
                                        </p:tav>
                                        <p:tav tm="66290">
                                          <p:val>
                                            <p:fltVal val="325.1716"/>
                                          </p:val>
                                        </p:tav>
                                        <p:tav tm="67420">
                                          <p:val>
                                            <p:fltVal val="332.01221"/>
                                          </p:val>
                                        </p:tav>
                                        <p:tav tm="68540">
                                          <p:val>
                                            <p:fltVal val="338.366"/>
                                          </p:val>
                                        </p:tav>
                                        <p:tav tm="69660">
                                          <p:val>
                                            <p:fltVal val="344.08609"/>
                                          </p:val>
                                        </p:tav>
                                        <p:tav tm="70790">
                                          <p:val>
                                            <p:fltVal val="349.19031"/>
                                          </p:val>
                                        </p:tav>
                                        <p:tav tm="71910">
                                          <p:val>
                                            <p:fltVal val="353.66071"/>
                                          </p:val>
                                        </p:tav>
                                        <p:tav tm="73030">
                                          <p:val>
                                            <p:fltVal val="357.34021"/>
                                          </p:val>
                                        </p:tav>
                                        <p:tav tm="74160">
                                          <p:val>
                                            <p:fltVal val="360.1506"/>
                                          </p:val>
                                        </p:tav>
                                        <p:tav tm="75280">
                                          <p:val>
                                            <p:fltVal val="361.84619"/>
                                          </p:val>
                                        </p:tav>
                                        <p:tav tm="76400">
                                          <p:val>
                                            <p:fltVal val="361.99869"/>
                                          </p:val>
                                        </p:tav>
                                        <p:tav tm="77530">
                                          <p:val>
                                            <p:fltVal val="361.98318"/>
                                          </p:val>
                                        </p:tav>
                                        <p:tav tm="78650">
                                          <p:val>
                                            <p:fltVal val="361.93341"/>
                                          </p:val>
                                        </p:tav>
                                        <p:tav tm="79780">
                                          <p:val>
                                            <p:fltVal val="361.83051"/>
                                          </p:val>
                                        </p:tav>
                                        <p:tav tm="80900">
                                          <p:val>
                                            <p:fltVal val="361.655"/>
                                          </p:val>
                                        </p:tav>
                                        <p:tav tm="82020">
                                          <p:val>
                                            <p:fltVal val="361.3844"/>
                                          </p:val>
                                        </p:tav>
                                        <p:tav tm="83150">
                                          <p:val>
                                            <p:fltVal val="361.00391"/>
                                          </p:val>
                                        </p:tav>
                                        <p:tav tm="84270">
                                          <p:val>
                                            <p:fltVal val="360.62131"/>
                                          </p:val>
                                        </p:tav>
                                        <p:tav tm="85390">
                                          <p:val>
                                            <p:fltVal val="360.34891"/>
                                          </p:val>
                                        </p:tav>
                                        <p:tav tm="86520">
                                          <p:val>
                                            <p:fltVal val="360.17181"/>
                                          </p:val>
                                        </p:tav>
                                        <p:tav tm="87640">
                                          <p:val>
                                            <p:fltVal val="360.0679"/>
                                          </p:val>
                                        </p:tav>
                                        <p:tav tm="88760">
                                          <p:val>
                                            <p:fltVal val="360.0173"/>
                                          </p:val>
                                        </p:tav>
                                        <p:tav tm="89890">
                                          <p:val>
                                            <p:fltVal val="360.00131"/>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30" dur="2000" fill="hold"/>
                                        <p:tgtEl>
                                          <p:spTgt spid="4"/>
                                        </p:tgtEl>
                                        <p:attrNameLst>
                                          <p:attrName>3d.object.translation.y</p:attrName>
                                        </p:attrNameLst>
                                      </p:cBhvr>
                                      <p:tavLst>
                                        <p:tav tm="0">
                                          <p:val>
                                            <p:fltVal val="0"/>
                                          </p:val>
                                        </p:tav>
                                        <p:tav tm="1120">
                                          <p:val>
                                            <p:fltVal val="0"/>
                                          </p:val>
                                        </p:tav>
                                        <p:tav tm="2250">
                                          <p:val>
                                            <p:fltVal val="0"/>
                                          </p:val>
                                        </p:tav>
                                        <p:tav tm="3370">
                                          <p:val>
                                            <p:fltVal val="-0.0002"/>
                                          </p:val>
                                        </p:tav>
                                        <p:tav tm="4490">
                                          <p:val>
                                            <p:fltVal val="-0.0005"/>
                                          </p:val>
                                        </p:tav>
                                        <p:tav tm="5620">
                                          <p:val>
                                            <p:fltVal val="-0.001"/>
                                          </p:val>
                                        </p:tav>
                                        <p:tav tm="6740">
                                          <p:val>
                                            <p:fltVal val="-0.0017"/>
                                          </p:val>
                                        </p:tav>
                                        <p:tav tm="7870">
                                          <p:val>
                                            <p:fltVal val="-0.0028"/>
                                          </p:val>
                                        </p:tav>
                                        <p:tav tm="8990">
                                          <p:val>
                                            <p:fltVal val="-0.0042"/>
                                          </p:val>
                                        </p:tav>
                                        <p:tav tm="10110">
                                          <p:val>
                                            <p:fltVal val="-0.006"/>
                                          </p:val>
                                        </p:tav>
                                        <p:tav tm="11240">
                                          <p:val>
                                            <p:fltVal val="-0.0078"/>
                                          </p:val>
                                        </p:tav>
                                        <p:tav tm="12360">
                                          <p:val>
                                            <p:fltVal val="-0.0092"/>
                                          </p:val>
                                        </p:tav>
                                        <p:tav tm="13480">
                                          <p:val>
                                            <p:fltVal val="-0.0102"/>
                                          </p:val>
                                        </p:tav>
                                        <p:tav tm="14610">
                                          <p:val>
                                            <p:fltVal val="-0.0109"/>
                                          </p:val>
                                        </p:tav>
                                        <p:tav tm="15730">
                                          <p:val>
                                            <p:fltVal val="-0.0114"/>
                                          </p:val>
                                        </p:tav>
                                        <p:tav tm="16850">
                                          <p:val>
                                            <p:fltVal val="-0.0117"/>
                                          </p:val>
                                        </p:tav>
                                        <p:tav tm="17980">
                                          <p:val>
                                            <p:fltVal val="-0.0119"/>
                                          </p:val>
                                        </p:tav>
                                        <p:tav tm="19100">
                                          <p:val>
                                            <p:fltVal val="-0.0119"/>
                                          </p:val>
                                        </p:tav>
                                        <p:tav tm="20220">
                                          <p:val>
                                            <p:fltVal val="-0.0119"/>
                                          </p:val>
                                        </p:tav>
                                        <p:tav tm="21350">
                                          <p:val>
                                            <p:fltVal val="-0.0119"/>
                                          </p:val>
                                        </p:tav>
                                        <p:tav tm="22470">
                                          <p:val>
                                            <p:fltVal val="-0.0115"/>
                                          </p:val>
                                        </p:tav>
                                        <p:tav tm="23600">
                                          <p:val>
                                            <p:fltVal val="-0.0105"/>
                                          </p:val>
                                        </p:tav>
                                        <p:tav tm="24720">
                                          <p:val>
                                            <p:fltVal val="-0.0084"/>
                                          </p:val>
                                        </p:tav>
                                        <p:tav tm="25840">
                                          <p:val>
                                            <p:fltVal val="-0.0051"/>
                                          </p:val>
                                        </p:tav>
                                        <p:tav tm="26970">
                                          <p:val>
                                            <p:fltVal val="-0.0002"/>
                                          </p:val>
                                        </p:tav>
                                        <p:tav tm="28090">
                                          <p:val>
                                            <p:fltVal val="0.0067"/>
                                          </p:val>
                                        </p:tav>
                                        <p:tav tm="29210">
                                          <p:val>
                                            <p:fltVal val="0.0159"/>
                                          </p:val>
                                        </p:tav>
                                        <p:tav tm="30340">
                                          <p:val>
                                            <p:fltVal val="0.0277"/>
                                          </p:val>
                                        </p:tav>
                                        <p:tav tm="31460">
                                          <p:val>
                                            <p:fltVal val="0.0425"/>
                                          </p:val>
                                        </p:tav>
                                        <p:tav tm="32580">
                                          <p:val>
                                            <p:fltVal val="0.0605"/>
                                          </p:val>
                                        </p:tav>
                                        <p:tav tm="33710">
                                          <p:val>
                                            <p:fltVal val="0.082"/>
                                          </p:val>
                                        </p:tav>
                                        <p:tav tm="34830">
                                          <p:val>
                                            <p:fltVal val="0.1075"/>
                                          </p:val>
                                        </p:tav>
                                        <p:tav tm="35960">
                                          <p:val>
                                            <p:fltVal val="0.1357"/>
                                          </p:val>
                                        </p:tav>
                                        <p:tav tm="37080">
                                          <p:val>
                                            <p:fltVal val="0.1605"/>
                                          </p:val>
                                        </p:tav>
                                        <p:tav tm="38200">
                                          <p:val>
                                            <p:fltVal val="0.1814"/>
                                          </p:val>
                                        </p:tav>
                                        <p:tav tm="39330">
                                          <p:val>
                                            <p:fltVal val="0.1987"/>
                                          </p:val>
                                        </p:tav>
                                        <p:tav tm="40450">
                                          <p:val>
                                            <p:fltVal val="0.2129"/>
                                          </p:val>
                                        </p:tav>
                                        <p:tav tm="41570">
                                          <p:val>
                                            <p:fltVal val="0.224"/>
                                          </p:val>
                                        </p:tav>
                                        <p:tav tm="42700">
                                          <p:val>
                                            <p:fltVal val="0.2328"/>
                                          </p:val>
                                        </p:tav>
                                        <p:tav tm="43820">
                                          <p:val>
                                            <p:fltVal val="0.2393"/>
                                          </p:val>
                                        </p:tav>
                                        <p:tav tm="44940">
                                          <p:val>
                                            <p:fltVal val="0.2439"/>
                                          </p:val>
                                        </p:tav>
                                        <p:tav tm="46070">
                                          <p:val>
                                            <p:fltVal val="0.2469"/>
                                          </p:val>
                                        </p:tav>
                                        <p:tav tm="47190">
                                          <p:val>
                                            <p:fltVal val="0.2487"/>
                                          </p:val>
                                        </p:tav>
                                        <p:tav tm="48310">
                                          <p:val>
                                            <p:fltVal val="0.2496"/>
                                          </p:val>
                                        </p:tav>
                                        <p:tav tm="49440">
                                          <p:val>
                                            <p:fltVal val="0.2499"/>
                                          </p:val>
                                        </p:tav>
                                        <p:tav tm="50560">
                                          <p:val>
                                            <p:fltVal val="0.2499"/>
                                          </p:val>
                                        </p:tav>
                                        <p:tav tm="51690">
                                          <p:val>
                                            <p:fltVal val="0.2499"/>
                                          </p:val>
                                        </p:tav>
                                        <p:tav tm="52810">
                                          <p:val>
                                            <p:fltVal val="0.2494"/>
                                          </p:val>
                                        </p:tav>
                                        <p:tav tm="53930">
                                          <p:val>
                                            <p:fltVal val="0.2482"/>
                                          </p:val>
                                        </p:tav>
                                        <p:tav tm="55060">
                                          <p:val>
                                            <p:fltVal val="0.246"/>
                                          </p:val>
                                        </p:tav>
                                        <p:tav tm="56180">
                                          <p:val>
                                            <p:fltVal val="0.2425"/>
                                          </p:val>
                                        </p:tav>
                                        <p:tav tm="57300">
                                          <p:val>
                                            <p:fltVal val="0.2373"/>
                                          </p:val>
                                        </p:tav>
                                        <p:tav tm="58430">
                                          <p:val>
                                            <p:fltVal val="0.2302"/>
                                          </p:val>
                                        </p:tav>
                                        <p:tav tm="59550">
                                          <p:val>
                                            <p:fltVal val="0.2206"/>
                                          </p:val>
                                        </p:tav>
                                        <p:tav tm="60670">
                                          <p:val>
                                            <p:fltVal val="0.2085"/>
                                          </p:val>
                                        </p:tav>
                                        <p:tav tm="61800">
                                          <p:val>
                                            <p:fltVal val="0.1935"/>
                                          </p:val>
                                        </p:tav>
                                        <p:tav tm="62920">
                                          <p:val>
                                            <p:fltVal val="0.175"/>
                                          </p:val>
                                        </p:tav>
                                        <p:tav tm="64040">
                                          <p:val>
                                            <p:fltVal val="0.1532"/>
                                          </p:val>
                                        </p:tav>
                                        <p:tav tm="65170">
                                          <p:val>
                                            <p:fltVal val="0.1274"/>
                                          </p:val>
                                        </p:tav>
                                        <p:tav tm="66290">
                                          <p:val>
                                            <p:fltVal val="0.0993"/>
                                          </p:val>
                                        </p:tav>
                                        <p:tav tm="67420">
                                          <p:val>
                                            <p:fltVal val="0.0752"/>
                                          </p:val>
                                        </p:tav>
                                        <p:tav tm="68540">
                                          <p:val>
                                            <p:fltVal val="0.0547"/>
                                          </p:val>
                                        </p:tav>
                                        <p:tav tm="69660">
                                          <p:val>
                                            <p:fltVal val="0.0378"/>
                                          </p:val>
                                        </p:tav>
                                        <p:tav tm="70790">
                                          <p:val>
                                            <p:fltVal val="0.024"/>
                                          </p:val>
                                        </p:tav>
                                        <p:tav tm="71910">
                                          <p:val>
                                            <p:fltVal val="0.013"/>
                                          </p:val>
                                        </p:tav>
                                        <p:tav tm="73030">
                                          <p:val>
                                            <p:fltVal val="0.0045"/>
                                          </p:val>
                                        </p:tav>
                                        <p:tav tm="74160">
                                          <p:val>
                                            <p:fltVal val="-0.0017"/>
                                          </p:val>
                                        </p:tav>
                                        <p:tav tm="75280">
                                          <p:val>
                                            <p:fltVal val="-0.0062"/>
                                          </p:val>
                                        </p:tav>
                                        <p:tav tm="76400">
                                          <p:val>
                                            <p:fltVal val="-0.0091"/>
                                          </p:val>
                                        </p:tav>
                                        <p:tav tm="77530">
                                          <p:val>
                                            <p:fltVal val="-0.0108"/>
                                          </p:val>
                                        </p:tav>
                                        <p:tav tm="78650">
                                          <p:val>
                                            <p:fltVal val="-0.0117"/>
                                          </p:val>
                                        </p:tav>
                                        <p:tav tm="79780">
                                          <p:val>
                                            <p:fltVal val="-0.0119"/>
                                          </p:val>
                                        </p:tav>
                                        <p:tav tm="80900">
                                          <p:val>
                                            <p:fltVal val="-0.0119"/>
                                          </p:val>
                                        </p:tav>
                                        <p:tav tm="82020">
                                          <p:val>
                                            <p:fltVal val="-0.0117"/>
                                          </p:val>
                                        </p:tav>
                                        <p:tav tm="83150">
                                          <p:val>
                                            <p:fltVal val="-0.0105"/>
                                          </p:val>
                                        </p:tav>
                                        <p:tav tm="84270">
                                          <p:val>
                                            <p:fltVal val="-0.0075"/>
                                          </p:val>
                                        </p:tav>
                                        <p:tav tm="85390">
                                          <p:val>
                                            <p:fltVal val="-0.0019"/>
                                          </p:val>
                                        </p:tav>
                                        <p:tav tm="86520">
                                          <p:val>
                                            <p:fltVal val="0.005"/>
                                          </p:val>
                                        </p:tav>
                                        <p:tav tm="87640">
                                          <p:val>
                                            <p:fltVal val="0.0092"/>
                                          </p:val>
                                        </p:tav>
                                        <p:tav tm="88760">
                                          <p:val>
                                            <p:fltVal val="0.0112"/>
                                          </p:val>
                                        </p:tav>
                                        <p:tav tm="89890">
                                          <p:val>
                                            <p:fltVal val="0.0119"/>
                                          </p:val>
                                        </p:tav>
                                        <p:tav tm="91010">
                                          <p:val>
                                            <p:fltVal val="0.0119"/>
                                          </p:val>
                                        </p:tav>
                                        <p:tav tm="92130">
                                          <p:val>
                                            <p:fltVal val="0.0118"/>
                                          </p:val>
                                        </p:tav>
                                        <p:tav tm="93260">
                                          <p:val>
                                            <p:fltVal val="0.0112"/>
                                          </p:val>
                                        </p:tav>
                                        <p:tav tm="94380">
                                          <p:val>
                                            <p:fltVal val="0.0097"/>
                                          </p:val>
                                        </p:tav>
                                        <p:tav tm="95510">
                                          <p:val>
                                            <p:fltVal val="0.0068"/>
                                          </p:val>
                                        </p:tav>
                                        <p:tav tm="96630">
                                          <p:val>
                                            <p:fltVal val="0.0034"/>
                                          </p:val>
                                        </p:tav>
                                        <p:tav tm="97750">
                                          <p:val>
                                            <p:fltVal val="0.0013"/>
                                          </p:val>
                                        </p:tav>
                                        <p:tav tm="98880">
                                          <p:val>
                                            <p:fltVal val="0.0003"/>
                                          </p:val>
                                        </p:tav>
                                        <p:tav tm="100000">
                                          <p:val>
                                            <p:fltVal val="0"/>
                                          </p:val>
                                        </p:tav>
                                      </p:tavLst>
                                    </p:anim>
                                    <p:anim calcmode="lin" valueType="num">
                                      <p:cBhvr additive="mult">
                                        <p:cTn id="31" dur="2000" fill="hold"/>
                                        <p:tgtEl>
                                          <p:spTgt spid="4"/>
                                        </p:tgtEl>
                                        <p:attrNameLst>
                                          <p:attrName>3d.object.scale.x</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2" dur="2000" fill="hold"/>
                                        <p:tgtEl>
                                          <p:spTgt spid="4"/>
                                        </p:tgtEl>
                                        <p:attrNameLst>
                                          <p:attrName>3d.object.scale.y</p:attrName>
                                        </p:attrNameLst>
                                      </p:cBhvr>
                                      <p:tavLst>
                                        <p:tav tm="0">
                                          <p:val>
                                            <p:fltVal val="1"/>
                                          </p:val>
                                        </p:tav>
                                        <p:tav tm="1120">
                                          <p:val>
                                            <p:fltVal val="0.9999"/>
                                          </p:val>
                                        </p:tav>
                                        <p:tav tm="2250">
                                          <p:val>
                                            <p:fltVal val="0.9997"/>
                                          </p:val>
                                        </p:tav>
                                        <p:tav tm="3370">
                                          <p:val>
                                            <p:fltVal val="0.999"/>
                                          </p:val>
                                        </p:tav>
                                        <p:tav tm="4490">
                                          <p:val>
                                            <p:fltVal val="0.9977"/>
                                          </p:val>
                                        </p:tav>
                                        <p:tav tm="5620">
                                          <p:val>
                                            <p:fltVal val="0.9956"/>
                                          </p:val>
                                        </p:tav>
                                        <p:tav tm="6740">
                                          <p:val>
                                            <p:fltVal val="0.9925"/>
                                          </p:val>
                                        </p:tav>
                                        <p:tav tm="7870">
                                          <p:val>
                                            <p:fltVal val="0.9881"/>
                                          </p:val>
                                        </p:tav>
                                        <p:tav tm="8990">
                                          <p:val>
                                            <p:fltVal val="0.9823"/>
                                          </p:val>
                                        </p:tav>
                                        <p:tav tm="10110">
                                          <p:val>
                                            <p:fltVal val="0.9748"/>
                                          </p:val>
                                        </p:tav>
                                        <p:tav tm="11240">
                                          <p:val>
                                            <p:fltVal val="0.9674"/>
                                          </p:val>
                                        </p:tav>
                                        <p:tav tm="12360">
                                          <p:val>
                                            <p:fltVal val="0.9616"/>
                                          </p:val>
                                        </p:tav>
                                        <p:tav tm="13480">
                                          <p:val>
                                            <p:fltVal val="0.9573"/>
                                          </p:val>
                                        </p:tav>
                                        <p:tav tm="14610">
                                          <p:val>
                                            <p:fltVal val="0.9542"/>
                                          </p:val>
                                        </p:tav>
                                        <p:tav tm="15730">
                                          <p:val>
                                            <p:fltVal val="0.9521"/>
                                          </p:val>
                                        </p:tav>
                                        <p:tav tm="16850">
                                          <p:val>
                                            <p:fltVal val="0.9508"/>
                                          </p:val>
                                        </p:tav>
                                        <p:tav tm="17980">
                                          <p:val>
                                            <p:fltVal val="0.9502"/>
                                          </p:val>
                                        </p:tav>
                                        <p:tav tm="19100">
                                          <p:val>
                                            <p:fltVal val="0.95"/>
                                          </p:val>
                                        </p:tav>
                                        <p:tav tm="20220">
                                          <p:val>
                                            <p:fltVal val="0.9499"/>
                                          </p:val>
                                        </p:tav>
                                        <p:tav tm="21350">
                                          <p:val>
                                            <p:fltVal val="0.9503"/>
                                          </p:val>
                                        </p:tav>
                                        <p:tav tm="22470">
                                          <p:val>
                                            <p:fltVal val="0.9523"/>
                                          </p:val>
                                        </p:tav>
                                        <p:tav tm="23600">
                                          <p:val>
                                            <p:fltVal val="0.9576"/>
                                          </p:val>
                                        </p:tav>
                                        <p:tav tm="24720">
                                          <p:val>
                                            <p:fltVal val="0.9681"/>
                                          </p:val>
                                        </p:tav>
                                        <p:tav tm="25840">
                                          <p:val>
                                            <p:fltVal val="0.9829"/>
                                          </p:val>
                                        </p:tav>
                                        <p:tav tm="26970">
                                          <p:val>
                                            <p:fltVal val="0.9929"/>
                                          </p:val>
                                        </p:tav>
                                        <p:tav tm="28090">
                                          <p:val>
                                            <p:fltVal val="0.9979"/>
                                          </p:val>
                                        </p:tav>
                                        <p:tav tm="29210">
                                          <p:val>
                                            <p:fltVal val="0.9997"/>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9"/>
                                          </p:val>
                                        </p:tav>
                                        <p:tav tm="68540">
                                          <p:val>
                                            <p:fltVal val="0.9993"/>
                                          </p:val>
                                        </p:tav>
                                        <p:tav tm="69660">
                                          <p:val>
                                            <p:fltVal val="0.9977"/>
                                          </p:val>
                                        </p:tav>
                                        <p:tav tm="70790">
                                          <p:val>
                                            <p:fltVal val="0.9944"/>
                                          </p:val>
                                        </p:tav>
                                        <p:tav tm="71910">
                                          <p:val>
                                            <p:fltVal val="0.9887"/>
                                          </p:val>
                                        </p:tav>
                                        <p:tav tm="73030">
                                          <p:val>
                                            <p:fltVal val="0.9802"/>
                                          </p:val>
                                        </p:tav>
                                        <p:tav tm="74160">
                                          <p:val>
                                            <p:fltVal val="0.9692"/>
                                          </p:val>
                                        </p:tav>
                                        <p:tav tm="75280">
                                          <p:val>
                                            <p:fltVal val="0.9608"/>
                                          </p:val>
                                        </p:tav>
                                        <p:tav tm="76400">
                                          <p:val>
                                            <p:fltVal val="0.9553"/>
                                          </p:val>
                                        </p:tav>
                                        <p:tav tm="77530">
                                          <p:val>
                                            <p:fltVal val="0.9521"/>
                                          </p:val>
                                        </p:tav>
                                        <p:tav tm="78650">
                                          <p:val>
                                            <p:fltVal val="0.9505"/>
                                          </p:val>
                                        </p:tav>
                                        <p:tav tm="79780">
                                          <p:val>
                                            <p:fltVal val="0.95"/>
                                          </p:val>
                                        </p:tav>
                                        <p:tav tm="80900">
                                          <p:val>
                                            <p:fltVal val="0.95"/>
                                          </p:val>
                                        </p:tav>
                                        <p:tav tm="82020">
                                          <p:val>
                                            <p:fltVal val="0.9505"/>
                                          </p:val>
                                        </p:tav>
                                        <p:tav tm="83150">
                                          <p:val>
                                            <p:fltVal val="0.953"/>
                                          </p:val>
                                        </p:tav>
                                        <p:tav tm="84270">
                                          <p:val>
                                            <p:fltVal val="0.9593"/>
                                          </p:val>
                                        </p:tav>
                                        <p:tav tm="85390">
                                          <p:val>
                                            <p:fltVal val="0.971"/>
                                          </p:val>
                                        </p:tav>
                                        <p:tav tm="86520">
                                          <p:val>
                                            <p:fltVal val="0.9854"/>
                                          </p:val>
                                        </p:tav>
                                        <p:tav tm="87640">
                                          <p:val>
                                            <p:fltVal val="0.9942"/>
                                          </p:val>
                                        </p:tav>
                                        <p:tav tm="88760">
                                          <p:val>
                                            <p:fltVal val="0.9985"/>
                                          </p:val>
                                        </p:tav>
                                        <p:tav tm="89890">
                                          <p:val>
                                            <p:fltVal val="0.9998"/>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3" dur="2000" fill="hold"/>
                                        <p:tgtEl>
                                          <p:spTgt spid="4"/>
                                        </p:tgtEl>
                                        <p:attrNameLst>
                                          <p:attrName>3d.object.scale.z</p:attrName>
                                        </p:attrNameLst>
                                      </p:cBhvr>
                                      <p:tavLst>
                                        <p:tav tm="0">
                                          <p:val>
                                            <p:fltVal val="1"/>
                                          </p:val>
                                        </p:tav>
                                        <p:tav tm="1120">
                                          <p:val>
                                            <p:fltVal val="1"/>
                                          </p:val>
                                        </p:tav>
                                        <p:tav tm="2250">
                                          <p:val>
                                            <p:fltVal val="1.0001"/>
                                          </p:val>
                                        </p:tav>
                                        <p:tav tm="3370">
                                          <p:val>
                                            <p:fltVal val="1.0004"/>
                                          </p:val>
                                        </p:tav>
                                        <p:tav tm="4490">
                                          <p:val>
                                            <p:fltVal val="1.0011"/>
                                          </p:val>
                                        </p:tav>
                                        <p:tav tm="5620">
                                          <p:val>
                                            <p:fltVal val="1.0022"/>
                                          </p:val>
                                        </p:tav>
                                        <p:tav tm="6740">
                                          <p:val>
                                            <p:fltVal val="1.0038"/>
                                          </p:val>
                                        </p:tav>
                                        <p:tav tm="7870">
                                          <p:val>
                                            <p:fltVal val="1.0061"/>
                                          </p:val>
                                        </p:tav>
                                        <p:tav tm="8990">
                                          <p:val>
                                            <p:fltVal val="1.0091"/>
                                          </p:val>
                                        </p:tav>
                                        <p:tav tm="10110">
                                          <p:val>
                                            <p:fltVal val="1.013"/>
                                          </p:val>
                                        </p:tav>
                                        <p:tav tm="11240">
                                          <p:val>
                                            <p:fltVal val="1.0168"/>
                                          </p:val>
                                        </p:tav>
                                        <p:tav tm="12360">
                                          <p:val>
                                            <p:fltVal val="1.0198"/>
                                          </p:val>
                                        </p:tav>
                                        <p:tav tm="13480">
                                          <p:val>
                                            <p:fltVal val="1.0221"/>
                                          </p:val>
                                        </p:tav>
                                        <p:tav tm="14610">
                                          <p:val>
                                            <p:fltVal val="1.0237"/>
                                          </p:val>
                                        </p:tav>
                                        <p:tav tm="15730">
                                          <p:val>
                                            <p:fltVal val="1.0247"/>
                                          </p:val>
                                        </p:tav>
                                        <p:tav tm="16850">
                                          <p:val>
                                            <p:fltVal val="1.0254"/>
                                          </p:val>
                                        </p:tav>
                                        <p:tav tm="17980">
                                          <p:val>
                                            <p:fltVal val="1.0257"/>
                                          </p:val>
                                        </p:tav>
                                        <p:tav tm="19100">
                                          <p:val>
                                            <p:fltVal val="1.0258"/>
                                          </p:val>
                                        </p:tav>
                                        <p:tav tm="20220">
                                          <p:val>
                                            <p:fltVal val="1.0259"/>
                                          </p:val>
                                        </p:tav>
                                        <p:tav tm="21350">
                                          <p:val>
                                            <p:fltVal val="1.0257"/>
                                          </p:val>
                                        </p:tav>
                                        <p:tav tm="22470">
                                          <p:val>
                                            <p:fltVal val="1.0247"/>
                                          </p:val>
                                        </p:tav>
                                        <p:tav tm="23600">
                                          <p:val>
                                            <p:fltVal val="1.0219"/>
                                          </p:val>
                                        </p:tav>
                                        <p:tav tm="24720">
                                          <p:val>
                                            <p:fltVal val="1.0165"/>
                                          </p:val>
                                        </p:tav>
                                        <p:tav tm="25840">
                                          <p:val>
                                            <p:fltVal val="1.0088"/>
                                          </p:val>
                                        </p:tav>
                                        <p:tav tm="26970">
                                          <p:val>
                                            <p:fltVal val="1.0036"/>
                                          </p:val>
                                        </p:tav>
                                        <p:tav tm="28090">
                                          <p:val>
                                            <p:fltVal val="1.001"/>
                                          </p:val>
                                        </p:tav>
                                        <p:tav tm="29210">
                                          <p:val>
                                            <p:fltVal val="1.0001"/>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3"/>
                                          </p:val>
                                        </p:tav>
                                        <p:tav tm="69660">
                                          <p:val>
                                            <p:fltVal val="1.0011"/>
                                          </p:val>
                                        </p:tav>
                                        <p:tav tm="70790">
                                          <p:val>
                                            <p:fltVal val="1.0028"/>
                                          </p:val>
                                        </p:tav>
                                        <p:tav tm="71910">
                                          <p:val>
                                            <p:fltVal val="1.0058"/>
                                          </p:val>
                                        </p:tav>
                                        <p:tav tm="73030">
                                          <p:val>
                                            <p:fltVal val="1.0102"/>
                                          </p:val>
                                        </p:tav>
                                        <p:tav tm="74160">
                                          <p:val>
                                            <p:fltVal val="1.0159"/>
                                          </p:val>
                                        </p:tav>
                                        <p:tav tm="75280">
                                          <p:val>
                                            <p:fltVal val="1.0202"/>
                                          </p:val>
                                        </p:tav>
                                        <p:tav tm="76400">
                                          <p:val>
                                            <p:fltVal val="1.0231"/>
                                          </p:val>
                                        </p:tav>
                                        <p:tav tm="77530">
                                          <p:val>
                                            <p:fltVal val="1.0247"/>
                                          </p:val>
                                        </p:tav>
                                        <p:tav tm="78650">
                                          <p:val>
                                            <p:fltVal val="1.0256"/>
                                          </p:val>
                                        </p:tav>
                                        <p:tav tm="79780">
                                          <p:val>
                                            <p:fltVal val="1.0258"/>
                                          </p:val>
                                        </p:tav>
                                        <p:tav tm="80900">
                                          <p:val>
                                            <p:fltVal val="1.0258"/>
                                          </p:val>
                                        </p:tav>
                                        <p:tav tm="82020">
                                          <p:val>
                                            <p:fltVal val="1.0256"/>
                                          </p:val>
                                        </p:tav>
                                        <p:tav tm="83150">
                                          <p:val>
                                            <p:fltVal val="1.0243"/>
                                          </p:val>
                                        </p:tav>
                                        <p:tav tm="84270">
                                          <p:val>
                                            <p:fltVal val="1.021"/>
                                          </p:val>
                                        </p:tav>
                                        <p:tav tm="85390">
                                          <p:val>
                                            <p:fltVal val="1.015"/>
                                          </p:val>
                                        </p:tav>
                                        <p:tav tm="86520">
                                          <p:val>
                                            <p:fltVal val="1.0075"/>
                                          </p:val>
                                        </p:tav>
                                        <p:tav tm="87640">
                                          <p:val>
                                            <p:fltVal val="1.0029"/>
                                          </p:val>
                                        </p:tav>
                                        <p:tav tm="88760">
                                          <p:val>
                                            <p:fltVal val="1.0007"/>
                                          </p:val>
                                        </p:tav>
                                        <p:tav tm="89890">
                                          <p:val>
                                            <p:fltVal val="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3046517" y="1095472"/>
            <a:ext cx="1243578" cy="124357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2"/>
            <a:ext cx="6397101" cy="35348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Jumper Wires</a:t>
            </a:r>
          </a:p>
          <a:p>
            <a:pPr lvl="1"/>
            <a:r>
              <a:rPr lang="it-IT"/>
              <a:t>Everything is connected using</a:t>
            </a:r>
            <a:br>
              <a:rPr lang="it-IT"/>
            </a:br>
            <a:r>
              <a:rPr lang="it-IT"/>
              <a:t>jumper wires:</a:t>
            </a:r>
          </a:p>
          <a:p>
            <a:pPr lvl="2"/>
            <a:r>
              <a:rPr lang="it-IT"/>
              <a:t>MtF</a:t>
            </a:r>
          </a:p>
          <a:p>
            <a:pPr lvl="2"/>
            <a:r>
              <a:rPr lang="it-IT"/>
              <a:t>MtM</a:t>
            </a:r>
          </a:p>
          <a:p>
            <a:pPr lvl="2"/>
            <a:r>
              <a:rPr lang="it-IT"/>
              <a:t>FtF</a:t>
            </a:r>
          </a:p>
          <a:p>
            <a:pPr lvl="2"/>
            <a:endParaRPr lang="it-IT"/>
          </a:p>
          <a:p>
            <a:pPr marL="274320" lvl="1" indent="0">
              <a:buNone/>
            </a:pPr>
            <a:endParaRPr lang="it-IT"/>
          </a:p>
          <a:p>
            <a:pPr lvl="1"/>
            <a:endParaRPr lang="it-IT"/>
          </a:p>
        </p:txBody>
      </p:sp>
      <p:pic>
        <p:nvPicPr>
          <p:cNvPr id="7" name="Immagine 6">
            <a:extLst>
              <a:ext uri="{FF2B5EF4-FFF2-40B4-BE49-F238E27FC236}">
                <a16:creationId xmlns:a16="http://schemas.microsoft.com/office/drawing/2014/main" id="{A95C6468-8E54-46D0-879E-4124F9303A2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75049" y="1059322"/>
            <a:ext cx="5010264" cy="5010264"/>
          </a:xfrm>
          <a:prstGeom prst="rect">
            <a:avLst/>
          </a:prstGeom>
        </p:spPr>
      </p:pic>
      <p:cxnSp>
        <p:nvCxnSpPr>
          <p:cNvPr id="15" name="Connettore 2 14">
            <a:extLst>
              <a:ext uri="{FF2B5EF4-FFF2-40B4-BE49-F238E27FC236}">
                <a16:creationId xmlns:a16="http://schemas.microsoft.com/office/drawing/2014/main" id="{D128EB8D-C4C8-4FB7-A073-740ED80D3ED9}"/>
              </a:ext>
            </a:extLst>
          </p:cNvPr>
          <p:cNvCxnSpPr>
            <a:cxnSpLocks/>
          </p:cNvCxnSpPr>
          <p:nvPr/>
        </p:nvCxnSpPr>
        <p:spPr>
          <a:xfrm flipV="1">
            <a:off x="6347921" y="3731822"/>
            <a:ext cx="797803" cy="423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5B277E2E-D29F-46D7-A23D-5BA6E1D748BB}"/>
              </a:ext>
            </a:extLst>
          </p:cNvPr>
          <p:cNvCxnSpPr>
            <a:cxnSpLocks/>
          </p:cNvCxnSpPr>
          <p:nvPr/>
        </p:nvCxnSpPr>
        <p:spPr>
          <a:xfrm flipV="1">
            <a:off x="6862734" y="4527581"/>
            <a:ext cx="797803" cy="423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3B290D64-1FE7-4E86-895F-E0483F0DD558}"/>
              </a:ext>
            </a:extLst>
          </p:cNvPr>
          <p:cNvCxnSpPr>
            <a:cxnSpLocks/>
          </p:cNvCxnSpPr>
          <p:nvPr/>
        </p:nvCxnSpPr>
        <p:spPr>
          <a:xfrm flipV="1">
            <a:off x="7441615" y="5512511"/>
            <a:ext cx="797803" cy="4233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29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CF7E017-E57A-4599-9B4F-7AF2E52AF8A7}"/>
              </a:ext>
            </a:extLst>
          </p:cNvPr>
          <p:cNvPicPr>
            <a:picLocks noChangeAspect="1"/>
          </p:cNvPicPr>
          <p:nvPr/>
        </p:nvPicPr>
        <p:blipFill rotWithShape="1">
          <a:blip r:embed="rId2"/>
          <a:srcRect l="9691" t="5635" r="4084" b="23059"/>
          <a:stretch/>
        </p:blipFill>
        <p:spPr>
          <a:xfrm>
            <a:off x="639190" y="1006272"/>
            <a:ext cx="4394447" cy="4845456"/>
          </a:xfrm>
          <a:prstGeom prst="rect">
            <a:avLst/>
          </a:prstGeom>
        </p:spPr>
      </p:pic>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5273334" y="1216241"/>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a:t>
            </a:r>
          </a:p>
          <a:p>
            <a:endParaRPr lang="it-IT"/>
          </a:p>
        </p:txBody>
      </p:sp>
      <p:sp>
        <p:nvSpPr>
          <p:cNvPr id="14" name="Ovale 13">
            <a:extLst>
              <a:ext uri="{FF2B5EF4-FFF2-40B4-BE49-F238E27FC236}">
                <a16:creationId xmlns:a16="http://schemas.microsoft.com/office/drawing/2014/main" id="{FD6963A4-70F1-4506-A8FD-BB8BB6C43ACE}"/>
              </a:ext>
            </a:extLst>
          </p:cNvPr>
          <p:cNvSpPr/>
          <p:nvPr/>
        </p:nvSpPr>
        <p:spPr>
          <a:xfrm>
            <a:off x="2364419" y="3607892"/>
            <a:ext cx="855959" cy="85595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BDA37C8F-7990-4BB7-AF84-B7FD31ECBC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87345" y="3178206"/>
            <a:ext cx="2740236" cy="2740236"/>
          </a:xfrm>
          <a:prstGeom prst="rect">
            <a:avLst/>
          </a:prstGeom>
        </p:spPr>
      </p:pic>
    </p:spTree>
    <p:extLst>
      <p:ext uri="{BB962C8B-B14F-4D97-AF65-F5344CB8AC3E}">
        <p14:creationId xmlns:p14="http://schemas.microsoft.com/office/powerpoint/2010/main" val="218879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D13E2DDA-17B6-4804-A282-D75F601A2EAA}"/>
              </a:ext>
            </a:extLst>
          </p:cNvPr>
          <p:cNvSpPr>
            <a:spLocks noGrp="1"/>
          </p:cNvSpPr>
          <p:nvPr>
            <p:ph type="title"/>
          </p:nvPr>
        </p:nvSpPr>
        <p:spPr>
          <a:xfrm>
            <a:off x="899203" y="468085"/>
            <a:ext cx="4751614" cy="476024"/>
          </a:xfrm>
        </p:spPr>
        <p:txBody>
          <a:bodyPr>
            <a:normAutofit fontScale="90000"/>
          </a:bodyPr>
          <a:lstStyle/>
          <a:p>
            <a:r>
              <a:rPr lang="it-IT" dirty="0" err="1"/>
              <a:t>Schematics</a:t>
            </a:r>
            <a:endParaRPr lang="en-US" dirty="0"/>
          </a:p>
        </p:txBody>
      </p:sp>
      <p:pic>
        <p:nvPicPr>
          <p:cNvPr id="8" name="Immagine 7">
            <a:extLst>
              <a:ext uri="{FF2B5EF4-FFF2-40B4-BE49-F238E27FC236}">
                <a16:creationId xmlns:a16="http://schemas.microsoft.com/office/drawing/2014/main" id="{14798946-D8D5-4330-AF3D-0F1999C776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98558" y="223158"/>
            <a:ext cx="5076008" cy="5856513"/>
          </a:xfrm>
          <a:prstGeom prst="rect">
            <a:avLst/>
          </a:prstGeom>
        </p:spPr>
      </p:pic>
      <p:pic>
        <p:nvPicPr>
          <p:cNvPr id="11" name="Immagine 10">
            <a:extLst>
              <a:ext uri="{FF2B5EF4-FFF2-40B4-BE49-F238E27FC236}">
                <a16:creationId xmlns:a16="http://schemas.microsoft.com/office/drawing/2014/main" id="{C2F21043-4C4B-4F1B-BBA1-F6C31F880D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7408" y="1138254"/>
            <a:ext cx="5795204" cy="4848889"/>
          </a:xfrm>
          <a:prstGeom prst="rect">
            <a:avLst/>
          </a:prstGeom>
        </p:spPr>
      </p:pic>
    </p:spTree>
    <p:extLst>
      <p:ext uri="{BB962C8B-B14F-4D97-AF65-F5344CB8AC3E}">
        <p14:creationId xmlns:p14="http://schemas.microsoft.com/office/powerpoint/2010/main" val="3925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a:xfrm>
            <a:off x="1295400" y="0"/>
            <a:ext cx="9601200" cy="1142385"/>
          </a:xfrm>
        </p:spPr>
        <p:txBody>
          <a:bodyPr/>
          <a:lstStyle/>
          <a:p>
            <a:r>
              <a:rPr lang="it-IT" dirty="0" err="1"/>
              <a:t>Let’s</a:t>
            </a:r>
            <a:r>
              <a:rPr lang="it-IT" dirty="0"/>
              <a:t> take a look </a:t>
            </a:r>
            <a:r>
              <a:rPr lang="it-IT" dirty="0" err="1"/>
              <a:t>at</a:t>
            </a:r>
            <a:r>
              <a:rPr lang="it-IT" dirty="0"/>
              <a:t> some hardware</a:t>
            </a:r>
          </a:p>
        </p:txBody>
      </p:sp>
      <p:sp>
        <p:nvSpPr>
          <p:cNvPr id="5" name="Titolo 1">
            <a:extLst>
              <a:ext uri="{FF2B5EF4-FFF2-40B4-BE49-F238E27FC236}">
                <a16:creationId xmlns:a16="http://schemas.microsoft.com/office/drawing/2014/main" id="{41FCAD49-4F87-4A6F-A287-23B6DFB09495}"/>
              </a:ext>
            </a:extLst>
          </p:cNvPr>
          <p:cNvSpPr txBox="1">
            <a:spLocks/>
          </p:cNvSpPr>
          <p:nvPr/>
        </p:nvSpPr>
        <p:spPr>
          <a:xfrm>
            <a:off x="5032299" y="517429"/>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How </a:t>
            </a:r>
            <a:r>
              <a:rPr lang="it-IT" b="0" dirty="0" err="1">
                <a:ln w="0"/>
                <a:solidFill>
                  <a:schemeClr val="accent1"/>
                </a:solidFill>
                <a:effectLst>
                  <a:outerShdw blurRad="38100" dist="25400" dir="5400000" algn="ctr" rotWithShape="0">
                    <a:srgbClr val="6E747A">
                      <a:alpha val="43000"/>
                    </a:srgbClr>
                  </a:outerShdw>
                </a:effectLst>
              </a:rPr>
              <a:t>does</a:t>
            </a:r>
            <a:r>
              <a:rPr lang="it-IT" b="0" dirty="0">
                <a:ln w="0"/>
                <a:solidFill>
                  <a:schemeClr val="accent1"/>
                </a:solidFill>
                <a:effectLst>
                  <a:outerShdw blurRad="38100" dist="25400" dir="5400000" algn="ctr" rotWithShape="0">
                    <a:srgbClr val="6E747A">
                      <a:alpha val="43000"/>
                    </a:srgbClr>
                  </a:outerShdw>
                </a:effectLst>
              </a:rPr>
              <a:t> </a:t>
            </a:r>
            <a:r>
              <a:rPr lang="it-IT" b="0" dirty="0" err="1">
                <a:ln w="0"/>
                <a:solidFill>
                  <a:schemeClr val="accent1"/>
                </a:solidFill>
                <a:effectLst>
                  <a:outerShdw blurRad="38100" dist="25400" dir="5400000" algn="ctr" rotWithShape="0">
                    <a:srgbClr val="6E747A">
                      <a:alpha val="43000"/>
                    </a:srgbClr>
                  </a:outerShdw>
                </a:effectLst>
              </a:rPr>
              <a:t>stuff</a:t>
            </a:r>
            <a:r>
              <a:rPr lang="it-IT" b="0" dirty="0">
                <a:ln w="0"/>
                <a:solidFill>
                  <a:schemeClr val="accent1"/>
                </a:solidFill>
                <a:effectLst>
                  <a:outerShdw blurRad="38100" dist="25400" dir="5400000" algn="ctr" rotWithShape="0">
                    <a:srgbClr val="6E747A">
                      <a:alpha val="43000"/>
                    </a:srgbClr>
                  </a:outerShdw>
                </a:effectLst>
              </a:rPr>
              <a:t> work?</a:t>
            </a:r>
          </a:p>
        </p:txBody>
      </p:sp>
      <p:pic>
        <p:nvPicPr>
          <p:cNvPr id="7" name="Immagine 6">
            <a:extLst>
              <a:ext uri="{FF2B5EF4-FFF2-40B4-BE49-F238E27FC236}">
                <a16:creationId xmlns:a16="http://schemas.microsoft.com/office/drawing/2014/main" id="{70C131F1-F86F-4D3A-853D-BE3FBFCC0DB9}"/>
              </a:ext>
            </a:extLst>
          </p:cNvPr>
          <p:cNvPicPr>
            <a:picLocks noChangeAspect="1"/>
          </p:cNvPicPr>
          <p:nvPr/>
        </p:nvPicPr>
        <p:blipFill>
          <a:blip r:embed="rId2"/>
          <a:stretch>
            <a:fillRect/>
          </a:stretch>
        </p:blipFill>
        <p:spPr>
          <a:xfrm>
            <a:off x="405317" y="1633347"/>
            <a:ext cx="6296633" cy="4194683"/>
          </a:xfrm>
          <a:prstGeom prst="rect">
            <a:avLst/>
          </a:prstGeom>
        </p:spPr>
      </p:pic>
      <p:sp>
        <p:nvSpPr>
          <p:cNvPr id="8" name="Rettangolo 7">
            <a:extLst>
              <a:ext uri="{FF2B5EF4-FFF2-40B4-BE49-F238E27FC236}">
                <a16:creationId xmlns:a16="http://schemas.microsoft.com/office/drawing/2014/main" id="{42FFCF0A-710E-4AD0-B124-1F913F0639F7}"/>
              </a:ext>
            </a:extLst>
          </p:cNvPr>
          <p:cNvSpPr/>
          <p:nvPr/>
        </p:nvSpPr>
        <p:spPr>
          <a:xfrm>
            <a:off x="1582280" y="1678416"/>
            <a:ext cx="1642759" cy="461665"/>
          </a:xfrm>
          <a:prstGeom prst="rect">
            <a:avLst/>
          </a:prstGeom>
        </p:spPr>
        <p:txBody>
          <a:bodyPr wrap="square">
            <a:spAutoFit/>
          </a:bodyPr>
          <a:lstStyle/>
          <a:p>
            <a:pPr algn="r"/>
            <a:r>
              <a:rPr lang="it-IT" sz="2400" b="1" dirty="0">
                <a:ln w="0"/>
                <a:solidFill>
                  <a:schemeClr val="accent1"/>
                </a:solidFill>
                <a:effectLst>
                  <a:outerShdw blurRad="38100" dist="25400" dir="5400000" algn="ctr" rotWithShape="0">
                    <a:srgbClr val="6E747A">
                      <a:alpha val="43000"/>
                    </a:srgbClr>
                  </a:outerShdw>
                </a:effectLst>
              </a:rPr>
              <a:t>US</a:t>
            </a:r>
          </a:p>
        </p:txBody>
      </p:sp>
      <p:sp>
        <p:nvSpPr>
          <p:cNvPr id="9" name="Rettangolo 8">
            <a:extLst>
              <a:ext uri="{FF2B5EF4-FFF2-40B4-BE49-F238E27FC236}">
                <a16:creationId xmlns:a16="http://schemas.microsoft.com/office/drawing/2014/main" id="{607F38C5-C5CD-4097-9DF7-698E576D7B51}"/>
              </a:ext>
            </a:extLst>
          </p:cNvPr>
          <p:cNvSpPr/>
          <p:nvPr/>
        </p:nvSpPr>
        <p:spPr>
          <a:xfrm>
            <a:off x="6905421" y="4924336"/>
            <a:ext cx="3593957" cy="1015663"/>
          </a:xfrm>
          <a:prstGeom prst="rect">
            <a:avLst/>
          </a:prstGeom>
        </p:spPr>
        <p:txBody>
          <a:bodyPr wrap="square">
            <a:spAutoFit/>
          </a:bodyPr>
          <a:lstStyle/>
          <a:p>
            <a:pPr algn="just"/>
            <a:r>
              <a:rPr lang="it-IT" sz="2000" b="1" dirty="0" err="1">
                <a:ln w="0"/>
                <a:solidFill>
                  <a:schemeClr val="accent1"/>
                </a:solidFill>
                <a:effectLst>
                  <a:outerShdw blurRad="38100" dist="25400" dir="5400000" algn="ctr" rotWithShape="0">
                    <a:srgbClr val="6E747A">
                      <a:alpha val="43000"/>
                    </a:srgbClr>
                  </a:outerShdw>
                </a:effectLst>
              </a:rPr>
              <a:t>mess</a:t>
            </a:r>
            <a:r>
              <a:rPr lang="it-IT" sz="2000" b="1" dirty="0">
                <a:ln w="0"/>
                <a:solidFill>
                  <a:schemeClr val="accent1"/>
                </a:solidFill>
                <a:effectLst>
                  <a:outerShdw blurRad="38100" dist="25400" dir="5400000" algn="ctr" rotWithShape="0">
                    <a:srgbClr val="6E747A">
                      <a:alpha val="43000"/>
                    </a:srgbClr>
                  </a:outerShdw>
                </a:effectLst>
              </a:rPr>
              <a:t> of jumper wires that </a:t>
            </a:r>
            <a:r>
              <a:rPr lang="it-IT" sz="2000" b="1" dirty="0" err="1">
                <a:ln w="0"/>
                <a:solidFill>
                  <a:schemeClr val="accent1"/>
                </a:solidFill>
                <a:effectLst>
                  <a:outerShdw blurRad="38100" dist="25400" dir="5400000" algn="ctr" rotWithShape="0">
                    <a:srgbClr val="6E747A">
                      <a:alpha val="43000"/>
                    </a:srgbClr>
                  </a:outerShdw>
                </a:effectLst>
              </a:rPr>
              <a:t>doesn’t</a:t>
            </a:r>
            <a:r>
              <a:rPr lang="it-IT" sz="2000" b="1" dirty="0">
                <a:ln w="0"/>
                <a:solidFill>
                  <a:schemeClr val="accent1"/>
                </a:solidFill>
                <a:effectLst>
                  <a:outerShdw blurRad="38100" dist="25400" dir="5400000" algn="ctr" rotWithShape="0">
                    <a:srgbClr val="6E747A">
                      <a:alpha val="43000"/>
                    </a:srgbClr>
                  </a:outerShdw>
                </a:effectLst>
              </a:rPr>
              <a:t> </a:t>
            </a:r>
            <a:r>
              <a:rPr lang="it-IT" sz="2000" b="1" dirty="0" err="1">
                <a:ln w="0"/>
                <a:solidFill>
                  <a:schemeClr val="accent1"/>
                </a:solidFill>
                <a:effectLst>
                  <a:outerShdw blurRad="38100" dist="25400" dir="5400000" algn="ctr" rotWithShape="0">
                    <a:srgbClr val="6E747A">
                      <a:alpha val="43000"/>
                    </a:srgbClr>
                  </a:outerShdw>
                </a:effectLst>
              </a:rPr>
              <a:t>seem</a:t>
            </a:r>
            <a:r>
              <a:rPr lang="it-IT" sz="2000" b="1" dirty="0">
                <a:ln w="0"/>
                <a:solidFill>
                  <a:schemeClr val="accent1"/>
                </a:solidFill>
                <a:effectLst>
                  <a:outerShdw blurRad="38100" dist="25400" dir="5400000" algn="ctr" rotWithShape="0">
                    <a:srgbClr val="6E747A">
                      <a:alpha val="43000"/>
                    </a:srgbClr>
                  </a:outerShdw>
                </a:effectLst>
              </a:rPr>
              <a:t> to work and we don’t know why</a:t>
            </a:r>
          </a:p>
        </p:txBody>
      </p:sp>
      <p:sp>
        <p:nvSpPr>
          <p:cNvPr id="10" name="Rettangolo 9">
            <a:extLst>
              <a:ext uri="{FF2B5EF4-FFF2-40B4-BE49-F238E27FC236}">
                <a16:creationId xmlns:a16="http://schemas.microsoft.com/office/drawing/2014/main" id="{ECE29BA3-3E0F-4EE9-A9BA-97B065CFCB88}"/>
              </a:ext>
            </a:extLst>
          </p:cNvPr>
          <p:cNvSpPr/>
          <p:nvPr/>
        </p:nvSpPr>
        <p:spPr>
          <a:xfrm>
            <a:off x="1692622" y="5284803"/>
            <a:ext cx="2211373" cy="400110"/>
          </a:xfrm>
          <a:prstGeom prst="rect">
            <a:avLst/>
          </a:prstGeom>
        </p:spPr>
        <p:txBody>
          <a:bodyPr wrap="square">
            <a:spAutoFit/>
          </a:bodyPr>
          <a:lstStyle/>
          <a:p>
            <a:pPr algn="just"/>
            <a:r>
              <a:rPr lang="it-IT" sz="2000" b="1" dirty="0">
                <a:ln w="0"/>
                <a:solidFill>
                  <a:schemeClr val="accent1"/>
                </a:solidFill>
                <a:effectLst>
                  <a:outerShdw blurRad="38100" dist="25400" dir="5400000" algn="ctr" rotWithShape="0">
                    <a:srgbClr val="6E747A">
                      <a:alpha val="43000"/>
                    </a:srgbClr>
                  </a:outerShdw>
                </a:effectLst>
              </a:rPr>
              <a:t>*not working *</a:t>
            </a:r>
          </a:p>
        </p:txBody>
      </p:sp>
      <p:sp>
        <p:nvSpPr>
          <p:cNvPr id="12" name="Rettangolo 11">
            <a:extLst>
              <a:ext uri="{FF2B5EF4-FFF2-40B4-BE49-F238E27FC236}">
                <a16:creationId xmlns:a16="http://schemas.microsoft.com/office/drawing/2014/main" id="{BA8487F8-E260-4305-876A-AFDF4128CF48}"/>
              </a:ext>
            </a:extLst>
          </p:cNvPr>
          <p:cNvSpPr/>
          <p:nvPr/>
        </p:nvSpPr>
        <p:spPr>
          <a:xfrm rot="1190571">
            <a:off x="4100907" y="3311847"/>
            <a:ext cx="2211373" cy="400110"/>
          </a:xfrm>
          <a:prstGeom prst="rect">
            <a:avLst/>
          </a:prstGeom>
        </p:spPr>
        <p:txBody>
          <a:bodyPr wrap="square">
            <a:spAutoFit/>
          </a:bodyPr>
          <a:lstStyle/>
          <a:p>
            <a:pPr algn="just"/>
            <a:r>
              <a:rPr lang="it-IT" sz="2000" b="1" dirty="0">
                <a:ln w="0"/>
                <a:solidFill>
                  <a:schemeClr val="accent1"/>
                </a:solidFill>
                <a:effectLst>
                  <a:outerShdw blurRad="38100" dist="25400" dir="5400000" algn="ctr" rotWithShape="0">
                    <a:srgbClr val="6E747A">
                      <a:alpha val="43000"/>
                    </a:srgbClr>
                  </a:outerShdw>
                </a:effectLst>
              </a:rPr>
              <a:t>*not working *</a:t>
            </a:r>
          </a:p>
        </p:txBody>
      </p:sp>
      <p:sp>
        <p:nvSpPr>
          <p:cNvPr id="13" name="Rettangolo 12">
            <a:extLst>
              <a:ext uri="{FF2B5EF4-FFF2-40B4-BE49-F238E27FC236}">
                <a16:creationId xmlns:a16="http://schemas.microsoft.com/office/drawing/2014/main" id="{1DC56DED-ECFF-4298-8738-00E91B0EBCD1}"/>
              </a:ext>
            </a:extLst>
          </p:cNvPr>
          <p:cNvSpPr/>
          <p:nvPr/>
        </p:nvSpPr>
        <p:spPr>
          <a:xfrm rot="19817421">
            <a:off x="509441" y="4348551"/>
            <a:ext cx="1976295" cy="400110"/>
          </a:xfrm>
          <a:prstGeom prst="rect">
            <a:avLst/>
          </a:prstGeom>
        </p:spPr>
        <p:txBody>
          <a:bodyPr wrap="square">
            <a:spAutoFit/>
          </a:bodyPr>
          <a:lstStyle/>
          <a:p>
            <a:pPr algn="just"/>
            <a:r>
              <a:rPr lang="it-IT" sz="2000" b="1" dirty="0">
                <a:ln w="0"/>
                <a:solidFill>
                  <a:schemeClr val="accent1"/>
                </a:solidFill>
                <a:effectLst>
                  <a:outerShdw blurRad="38100" dist="25400" dir="5400000" algn="ctr" rotWithShape="0">
                    <a:srgbClr val="6E747A">
                      <a:alpha val="43000"/>
                    </a:srgbClr>
                  </a:outerShdw>
                </a:effectLst>
              </a:rPr>
              <a:t>*not working *</a:t>
            </a:r>
          </a:p>
        </p:txBody>
      </p:sp>
      <p:cxnSp>
        <p:nvCxnSpPr>
          <p:cNvPr id="17" name="Connettore 2 16">
            <a:extLst>
              <a:ext uri="{FF2B5EF4-FFF2-40B4-BE49-F238E27FC236}">
                <a16:creationId xmlns:a16="http://schemas.microsoft.com/office/drawing/2014/main" id="{6A45AA62-7058-4DD1-8525-E1FF46E14651}"/>
              </a:ext>
            </a:extLst>
          </p:cNvPr>
          <p:cNvCxnSpPr>
            <a:cxnSpLocks/>
          </p:cNvCxnSpPr>
          <p:nvPr/>
        </p:nvCxnSpPr>
        <p:spPr>
          <a:xfrm flipH="1" flipV="1">
            <a:off x="4506295" y="5212095"/>
            <a:ext cx="2330524" cy="1332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25936AF-93C2-472D-BA3D-CFF9DA7A3ECB}"/>
              </a:ext>
            </a:extLst>
          </p:cNvPr>
          <p:cNvCxnSpPr>
            <a:cxnSpLocks/>
          </p:cNvCxnSpPr>
          <p:nvPr/>
        </p:nvCxnSpPr>
        <p:spPr>
          <a:xfrm flipH="1" flipV="1">
            <a:off x="3787064" y="4136939"/>
            <a:ext cx="3016622" cy="12084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09552D3C-E82B-4DB0-999F-8CE21F405B4C}"/>
              </a:ext>
            </a:extLst>
          </p:cNvPr>
          <p:cNvCxnSpPr>
            <a:cxnSpLocks/>
          </p:cNvCxnSpPr>
          <p:nvPr/>
        </p:nvCxnSpPr>
        <p:spPr>
          <a:xfrm flipH="1">
            <a:off x="1939017" y="1974151"/>
            <a:ext cx="751618" cy="271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79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4C2B6-F3F7-4D56-B9AB-6F70C728A685}"/>
              </a:ext>
            </a:extLst>
          </p:cNvPr>
          <p:cNvSpPr>
            <a:spLocks noGrp="1"/>
          </p:cNvSpPr>
          <p:nvPr>
            <p:ph type="title"/>
          </p:nvPr>
        </p:nvSpPr>
        <p:spPr>
          <a:xfrm>
            <a:off x="6137695" y="373811"/>
            <a:ext cx="5795513" cy="605317"/>
          </a:xfrm>
        </p:spPr>
        <p:txBody>
          <a:bodyPr/>
          <a:lstStyle/>
          <a:p>
            <a:r>
              <a:rPr lang="it-IT" dirty="0"/>
              <a:t>IR Tracking Sensor </a:t>
            </a:r>
            <a:r>
              <a:rPr lang="en-US" dirty="0"/>
              <a:t>Module</a:t>
            </a:r>
          </a:p>
        </p:txBody>
      </p:sp>
      <p:sp>
        <p:nvSpPr>
          <p:cNvPr id="4" name="Segnaposto contenuto 3">
            <a:extLst>
              <a:ext uri="{FF2B5EF4-FFF2-40B4-BE49-F238E27FC236}">
                <a16:creationId xmlns:a16="http://schemas.microsoft.com/office/drawing/2014/main" id="{CCD45C55-CEF2-4A7F-A1EC-DD8A142D35E1}"/>
              </a:ext>
            </a:extLst>
          </p:cNvPr>
          <p:cNvSpPr>
            <a:spLocks noGrp="1"/>
          </p:cNvSpPr>
          <p:nvPr>
            <p:ph sz="half" idx="2"/>
          </p:nvPr>
        </p:nvSpPr>
        <p:spPr>
          <a:xfrm>
            <a:off x="4633103" y="1462703"/>
            <a:ext cx="6512224" cy="1786580"/>
          </a:xfrm>
        </p:spPr>
        <p:txBody>
          <a:bodyPr>
            <a:noAutofit/>
          </a:bodyPr>
          <a:lstStyle/>
          <a:p>
            <a:pPr marL="0" indent="0" algn="just">
              <a:buNone/>
            </a:pPr>
            <a:r>
              <a:rPr lang="en-US" b="1" dirty="0"/>
              <a:t>The main idea behind it</a:t>
            </a:r>
          </a:p>
          <a:p>
            <a:pPr marL="0" indent="0" algn="just">
              <a:buNone/>
            </a:pPr>
            <a:r>
              <a:rPr lang="en-US" dirty="0"/>
              <a:t>An IR led shines on a reflective/absorbing surface. A photoresistor then changes its resistance depending on the received IR radiation and the resulting voltage is then compared by an LM393 dual comparator chip.</a:t>
            </a:r>
            <a:endParaRPr lang="it-IT" dirty="0"/>
          </a:p>
        </p:txBody>
      </p:sp>
      <p:pic>
        <p:nvPicPr>
          <p:cNvPr id="6" name="Immagine 5">
            <a:extLst>
              <a:ext uri="{FF2B5EF4-FFF2-40B4-BE49-F238E27FC236}">
                <a16:creationId xmlns:a16="http://schemas.microsoft.com/office/drawing/2014/main" id="{2D0E51EE-D8C4-4FD8-A37E-C1FA2C28D5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9705" y="1523999"/>
            <a:ext cx="4437617" cy="3810001"/>
          </a:xfrm>
          <a:prstGeom prst="rect">
            <a:avLst/>
          </a:prstGeom>
        </p:spPr>
      </p:pic>
      <p:sp>
        <p:nvSpPr>
          <p:cNvPr id="5" name="Segnaposto contenuto 3">
            <a:extLst>
              <a:ext uri="{FF2B5EF4-FFF2-40B4-BE49-F238E27FC236}">
                <a16:creationId xmlns:a16="http://schemas.microsoft.com/office/drawing/2014/main" id="{AA7F360D-0CB1-43A4-80AE-BF2862495E7F}"/>
              </a:ext>
            </a:extLst>
          </p:cNvPr>
          <p:cNvSpPr txBox="1">
            <a:spLocks/>
          </p:cNvSpPr>
          <p:nvPr/>
        </p:nvSpPr>
        <p:spPr>
          <a:xfrm>
            <a:off x="4633103" y="3369560"/>
            <a:ext cx="7066426" cy="2737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buFont typeface="Arial" pitchFamily="34" charset="0"/>
              <a:buNone/>
            </a:pPr>
            <a:r>
              <a:rPr lang="en-US" b="1" dirty="0"/>
              <a:t>Interface</a:t>
            </a:r>
            <a:br>
              <a:rPr lang="en-US" dirty="0"/>
            </a:br>
            <a:br>
              <a:rPr lang="en-US" dirty="0"/>
            </a:br>
            <a:r>
              <a:rPr lang="en-US" dirty="0"/>
              <a:t>A standard IR Tracking Sensor has a 3 Pin interface. VCC and GND for power suppling and a SIG pin for checking if the reflectance is beyond the threshold.</a:t>
            </a:r>
          </a:p>
          <a:p>
            <a:pPr marL="0" indent="0">
              <a:buFont typeface="Arial" pitchFamily="34" charset="0"/>
              <a:buNone/>
            </a:pPr>
            <a:r>
              <a:rPr lang="en-US" dirty="0"/>
              <a:t>Our IR Tracking Sensor Module has also a fourth pin that allows the user to read the actual voltage signal of the sensor. However, we do not use that pin in our project.</a:t>
            </a:r>
            <a:endParaRPr lang="it-IT" dirty="0"/>
          </a:p>
        </p:txBody>
      </p:sp>
    </p:spTree>
    <p:extLst>
      <p:ext uri="{BB962C8B-B14F-4D97-AF65-F5344CB8AC3E}">
        <p14:creationId xmlns:p14="http://schemas.microsoft.com/office/powerpoint/2010/main" val="287003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582CC2-9509-418E-A0D6-8467F173310F}"/>
              </a:ext>
            </a:extLst>
          </p:cNvPr>
          <p:cNvSpPr>
            <a:spLocks noGrp="1"/>
          </p:cNvSpPr>
          <p:nvPr>
            <p:ph type="title"/>
          </p:nvPr>
        </p:nvSpPr>
        <p:spPr>
          <a:xfrm>
            <a:off x="185913" y="498190"/>
            <a:ext cx="3673415" cy="496049"/>
          </a:xfrm>
        </p:spPr>
        <p:txBody>
          <a:bodyPr>
            <a:normAutofit fontScale="90000"/>
          </a:body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4" name="Segnaposto contenuto 3">
            <a:extLst>
              <a:ext uri="{FF2B5EF4-FFF2-40B4-BE49-F238E27FC236}">
                <a16:creationId xmlns:a16="http://schemas.microsoft.com/office/drawing/2014/main" id="{ADB12D7C-3920-44C4-A84B-0025171338A7}"/>
              </a:ext>
            </a:extLst>
          </p:cNvPr>
          <p:cNvSpPr>
            <a:spLocks noGrp="1"/>
          </p:cNvSpPr>
          <p:nvPr>
            <p:ph sz="half" idx="2"/>
          </p:nvPr>
        </p:nvSpPr>
        <p:spPr>
          <a:xfrm>
            <a:off x="5906219" y="1152219"/>
            <a:ext cx="6101751" cy="4595005"/>
          </a:xfrm>
        </p:spPr>
        <p:txBody>
          <a:bodyPr>
            <a:noAutofit/>
          </a:bodyPr>
          <a:lstStyle/>
          <a:p>
            <a:pPr marL="0" indent="0" algn="just">
              <a:buNone/>
            </a:pPr>
            <a:r>
              <a:rPr lang="en-US" b="1" dirty="0"/>
              <a:t>Block A </a:t>
            </a:r>
            <a:r>
              <a:rPr lang="en-US" dirty="0"/>
              <a:t>contains the U2 module that has the IR led and the </a:t>
            </a:r>
            <a:r>
              <a:rPr lang="en-US" b="1" dirty="0"/>
              <a:t>Photoresistor</a:t>
            </a:r>
            <a:r>
              <a:rPr lang="en-US" dirty="0"/>
              <a:t>.</a:t>
            </a:r>
          </a:p>
          <a:p>
            <a:pPr marL="0" indent="0" algn="just">
              <a:buNone/>
            </a:pPr>
            <a:r>
              <a:rPr lang="en-US" b="1" dirty="0"/>
              <a:t>Block B </a:t>
            </a:r>
            <a:r>
              <a:rPr lang="en-US" dirty="0"/>
              <a:t>contains a simple </a:t>
            </a:r>
            <a:r>
              <a:rPr lang="en-US" b="1" dirty="0"/>
              <a:t>comparing circuit </a:t>
            </a:r>
            <a:r>
              <a:rPr lang="en-US" dirty="0"/>
              <a:t>with two status led (</a:t>
            </a:r>
            <a:r>
              <a:rPr lang="en-US" b="1" dirty="0"/>
              <a:t>D1</a:t>
            </a:r>
            <a:r>
              <a:rPr lang="en-US" dirty="0"/>
              <a:t> and </a:t>
            </a:r>
            <a:r>
              <a:rPr lang="en-US" b="1" dirty="0"/>
              <a:t>D2</a:t>
            </a:r>
            <a:r>
              <a:rPr lang="en-US" dirty="0"/>
              <a:t>) and one </a:t>
            </a:r>
            <a:r>
              <a:rPr lang="en-US" b="1" dirty="0"/>
              <a:t>potentiometer</a:t>
            </a:r>
            <a:r>
              <a:rPr lang="en-US" dirty="0"/>
              <a:t> </a:t>
            </a:r>
            <a:r>
              <a:rPr lang="en-US" b="1" dirty="0"/>
              <a:t>R3</a:t>
            </a:r>
            <a:r>
              <a:rPr lang="en-US" dirty="0"/>
              <a:t> for manual regulating the threshold of the entire sensor. </a:t>
            </a:r>
          </a:p>
          <a:p>
            <a:pPr marL="0" indent="0" algn="just">
              <a:buNone/>
            </a:pPr>
            <a:r>
              <a:rPr lang="en-US" b="1" dirty="0"/>
              <a:t>D1</a:t>
            </a:r>
            <a:r>
              <a:rPr lang="en-US" dirty="0"/>
              <a:t> indicates whether the sensor is powered up or not. D2 indicates if the signal is positive (</a:t>
            </a:r>
            <a:r>
              <a:rPr lang="en-US" b="1" dirty="0"/>
              <a:t>SIG=VCC</a:t>
            </a:r>
            <a:r>
              <a:rPr lang="en-US" dirty="0"/>
              <a:t>).</a:t>
            </a:r>
            <a:br>
              <a:rPr lang="en-US" dirty="0"/>
            </a:br>
            <a:br>
              <a:rPr lang="en-US" dirty="0"/>
            </a:br>
            <a:endParaRPr lang="en-US" dirty="0"/>
          </a:p>
        </p:txBody>
      </p:sp>
      <p:pic>
        <p:nvPicPr>
          <p:cNvPr id="5" name="Segnaposto contenuto 4">
            <a:extLst>
              <a:ext uri="{FF2B5EF4-FFF2-40B4-BE49-F238E27FC236}">
                <a16:creationId xmlns:a16="http://schemas.microsoft.com/office/drawing/2014/main" id="{0DDD5158-5455-4DC2-801F-85D38B7331CB}"/>
              </a:ext>
            </a:extLst>
          </p:cNvPr>
          <p:cNvPicPr>
            <a:picLocks noGrp="1" noChangeAspect="1"/>
          </p:cNvPicPr>
          <p:nvPr>
            <p:ph sz="half" idx="1"/>
          </p:nvPr>
        </p:nvPicPr>
        <p:blipFill>
          <a:blip r:embed="rId2"/>
          <a:stretch>
            <a:fillRect/>
          </a:stretch>
        </p:blipFill>
        <p:spPr>
          <a:xfrm>
            <a:off x="375695" y="1152219"/>
            <a:ext cx="5244416" cy="2523875"/>
          </a:xfrm>
          <a:prstGeom prst="rect">
            <a:avLst/>
          </a:prstGeom>
        </p:spPr>
      </p:pic>
      <p:sp>
        <p:nvSpPr>
          <p:cNvPr id="6" name="Titolo 1">
            <a:extLst>
              <a:ext uri="{FF2B5EF4-FFF2-40B4-BE49-F238E27FC236}">
                <a16:creationId xmlns:a16="http://schemas.microsoft.com/office/drawing/2014/main" id="{A5B0E9F7-77C7-43CB-A461-E8681926316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Tracking Sensor </a:t>
            </a:r>
            <a:r>
              <a:rPr lang="en-US" dirty="0"/>
              <a:t>Module</a:t>
            </a:r>
          </a:p>
        </p:txBody>
      </p:sp>
      <p:sp>
        <p:nvSpPr>
          <p:cNvPr id="3" name="CasellaDiTesto 2">
            <a:extLst>
              <a:ext uri="{FF2B5EF4-FFF2-40B4-BE49-F238E27FC236}">
                <a16:creationId xmlns:a16="http://schemas.microsoft.com/office/drawing/2014/main" id="{6A856B9A-7B03-47EB-9C29-0513401C839B}"/>
              </a:ext>
            </a:extLst>
          </p:cNvPr>
          <p:cNvSpPr txBox="1"/>
          <p:nvPr/>
        </p:nvSpPr>
        <p:spPr>
          <a:xfrm>
            <a:off x="253761" y="3834075"/>
            <a:ext cx="5583446" cy="2554545"/>
          </a:xfrm>
          <a:prstGeom prst="rect">
            <a:avLst/>
          </a:prstGeom>
          <a:noFill/>
        </p:spPr>
        <p:txBody>
          <a:bodyPr wrap="square" rtlCol="0">
            <a:spAutoFit/>
          </a:bodyPr>
          <a:lstStyle/>
          <a:p>
            <a:pPr algn="just"/>
            <a:r>
              <a:rPr lang="en-US" sz="2000" b="1" dirty="0"/>
              <a:t>LM393</a:t>
            </a:r>
            <a:r>
              <a:rPr lang="en-US" sz="2000" dirty="0"/>
              <a:t> is constituted by 2 standard low offset voltage comparators (only one is used) that returns VCC as +VCC and GND as -VCC, working indeed as a sort of Boolean operator. </a:t>
            </a:r>
            <a:br>
              <a:rPr lang="en-US" sz="2000" dirty="0"/>
            </a:br>
            <a:r>
              <a:rPr lang="en-US" sz="2000" dirty="0"/>
              <a:t>Capacitors C1 and C2 are placed in order to maintain SIG and 1IN- stable in case of power supplying problems.</a:t>
            </a:r>
          </a:p>
          <a:p>
            <a:pPr algn="just"/>
            <a:endParaRPr lang="en-US" sz="2000" dirty="0"/>
          </a:p>
        </p:txBody>
      </p:sp>
      <p:pic>
        <p:nvPicPr>
          <p:cNvPr id="10" name="Immagine 9">
            <a:extLst>
              <a:ext uri="{FF2B5EF4-FFF2-40B4-BE49-F238E27FC236}">
                <a16:creationId xmlns:a16="http://schemas.microsoft.com/office/drawing/2014/main" id="{635AD889-3F70-4487-AF3B-6DFC4C2040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2315" y="4279305"/>
            <a:ext cx="2907100" cy="1674274"/>
          </a:xfrm>
          <a:prstGeom prst="rect">
            <a:avLst/>
          </a:prstGeom>
        </p:spPr>
      </p:pic>
    </p:spTree>
    <p:extLst>
      <p:ext uri="{BB962C8B-B14F-4D97-AF65-F5344CB8AC3E}">
        <p14:creationId xmlns:p14="http://schemas.microsoft.com/office/powerpoint/2010/main" val="152663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2A857ACB-6C89-4024-BFCE-F1A2ED0139A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backgroundRemoval t="2000" b="95000" l="5667" r="95667">
                        <a14:foregroundMark x1="5667" y1="54000" x2="13833" y2="49833"/>
                        <a14:foregroundMark x1="11500" y1="49833" x2="10000" y2="41000"/>
                        <a14:foregroundMark x1="15167" y1="37000" x2="20833" y2="33000"/>
                        <a14:foregroundMark x1="12167" y1="36833" x2="12167" y2="36833"/>
                        <a14:foregroundMark x1="15000" y1="36333" x2="11000" y2="39333"/>
                        <a14:foregroundMark x1="42667" y1="16333" x2="47667" y2="4667"/>
                        <a14:foregroundMark x1="47667" y1="4667" x2="60833" y2="4833"/>
                        <a14:foregroundMark x1="60833" y1="4833" x2="66167" y2="11333"/>
                        <a14:foregroundMark x1="64833" y1="7000" x2="52000" y2="3500"/>
                        <a14:foregroundMark x1="52000" y1="3500" x2="42667" y2="11167"/>
                        <a14:foregroundMark x1="41667" y1="15167" x2="41667" y2="15167"/>
                        <a14:foregroundMark x1="41667" y1="15167" x2="48167" y2="4000"/>
                        <a14:foregroundMark x1="48167" y1="4000" x2="61167" y2="3167"/>
                        <a14:foregroundMark x1="61167" y1="3167" x2="61333" y2="3167"/>
                        <a14:foregroundMark x1="56000" y1="3167" x2="56000" y2="3167"/>
                        <a14:foregroundMark x1="51333" y1="3667" x2="48667" y2="4833"/>
                        <a14:foregroundMark x1="44500" y1="6500" x2="44500" y2="6500"/>
                        <a14:foregroundMark x1="43833" y1="8167" x2="43833" y2="8167"/>
                        <a14:foregroundMark x1="43833" y1="8167" x2="43833" y2="8167"/>
                        <a14:foregroundMark x1="43167" y1="9333" x2="43167" y2="9333"/>
                        <a14:foregroundMark x1="46167" y1="6000" x2="46167" y2="6000"/>
                        <a14:foregroundMark x1="51333" y1="3667" x2="51333" y2="3667"/>
                        <a14:foregroundMark x1="53000" y1="2833" x2="53000" y2="2833"/>
                        <a14:foregroundMark x1="54167" y1="2000" x2="54167" y2="2000"/>
                        <a14:foregroundMark x1="54333" y1="2000" x2="54333" y2="2000"/>
                        <a14:foregroundMark x1="55000" y1="2000" x2="55667" y2="2000"/>
                        <a14:foregroundMark x1="56167" y1="2000" x2="56167" y2="2000"/>
                        <a14:foregroundMark x1="47500" y1="3000" x2="47500" y2="3000"/>
                        <a14:foregroundMark x1="14333" y1="35667" x2="21167" y2="32333"/>
                        <a14:foregroundMark x1="57167" y1="78333" x2="46833" y2="79167"/>
                        <a14:foregroundMark x1="67333" y1="72000" x2="83167" y2="69667"/>
                        <a14:foregroundMark x1="69500" y1="85167" x2="73833" y2="80500"/>
                        <a14:foregroundMark x1="77000" y1="79833" x2="65667" y2="85500"/>
                        <a14:foregroundMark x1="65667" y1="85500" x2="64333" y2="85500"/>
                        <a14:foregroundMark x1="70167" y1="87833" x2="68000" y2="85500"/>
                        <a14:foregroundMark x1="71500" y1="85000" x2="72667" y2="89167"/>
                        <a14:foregroundMark x1="73667" y1="80833" x2="76500" y2="85667"/>
                        <a14:foregroundMark x1="73500" y1="86333" x2="79333" y2="85000"/>
                        <a14:foregroundMark x1="55000" y1="91333" x2="43667" y2="93333"/>
                        <a14:foregroundMark x1="92333" y1="74333" x2="94833" y2="74333"/>
                        <a14:foregroundMark x1="95833" y1="73167" x2="92333" y2="70833"/>
                        <a14:foregroundMark x1="49500" y1="58167" x2="57333" y2="63833"/>
                        <a14:foregroundMark x1="51333" y1="54667" x2="58333" y2="59833"/>
                        <a14:foregroundMark x1="53167" y1="50500" x2="61833" y2="55500"/>
                        <a14:foregroundMark x1="56000" y1="58167" x2="61167" y2="54000"/>
                        <a14:foregroundMark x1="55000" y1="95000" x2="43167" y2="93000"/>
                      </a14:backgroundRemoval>
                    </a14:imgEffect>
                  </a14:imgLayer>
                </a14:imgProps>
              </a:ext>
            </a:extLst>
          </a:blip>
          <a:stretch>
            <a:fillRect/>
          </a:stretch>
        </p:blipFill>
        <p:spPr>
          <a:xfrm>
            <a:off x="791980" y="1524000"/>
            <a:ext cx="3810000" cy="3810000"/>
          </a:xfrm>
          <a:prstGeom prst="rect">
            <a:avLst/>
          </a:prstGeom>
        </p:spPr>
      </p:pic>
      <p:sp>
        <p:nvSpPr>
          <p:cNvPr id="4" name="Segnaposto contenuto 3">
            <a:extLst>
              <a:ext uri="{FF2B5EF4-FFF2-40B4-BE49-F238E27FC236}">
                <a16:creationId xmlns:a16="http://schemas.microsoft.com/office/drawing/2014/main" id="{C4773E17-5535-4F1C-8AC5-0505C8379899}"/>
              </a:ext>
            </a:extLst>
          </p:cNvPr>
          <p:cNvSpPr>
            <a:spLocks noGrp="1"/>
          </p:cNvSpPr>
          <p:nvPr>
            <p:ph sz="half" idx="2"/>
          </p:nvPr>
        </p:nvSpPr>
        <p:spPr>
          <a:xfrm>
            <a:off x="5573760" y="1047948"/>
            <a:ext cx="6359448" cy="2122359"/>
          </a:xfrm>
        </p:spPr>
        <p:txBody>
          <a:bodyPr>
            <a:noAutofit/>
          </a:bodyPr>
          <a:lstStyle/>
          <a:p>
            <a:pPr marL="0" indent="0" algn="just">
              <a:buNone/>
            </a:pPr>
            <a:r>
              <a:rPr lang="en-US" b="1" dirty="0"/>
              <a:t>Main idea behind it</a:t>
            </a:r>
          </a:p>
          <a:p>
            <a:pPr marL="0" indent="0" algn="just">
              <a:buNone/>
            </a:pPr>
            <a:r>
              <a:rPr lang="en-US" dirty="0"/>
              <a:t>The sensor emits ultrasonic soundwaves to determine the distance of an object from </a:t>
            </a:r>
            <a:r>
              <a:rPr lang="en-US" b="1" dirty="0"/>
              <a:t>2cm</a:t>
            </a:r>
            <a:r>
              <a:rPr lang="en-US" dirty="0"/>
              <a:t> to </a:t>
            </a:r>
            <a:r>
              <a:rPr lang="en-US" b="1" dirty="0"/>
              <a:t>400cm</a:t>
            </a:r>
            <a:r>
              <a:rPr lang="en-US" dirty="0"/>
              <a:t> with a resolution of </a:t>
            </a:r>
            <a:r>
              <a:rPr lang="en-US" b="1" dirty="0"/>
              <a:t>0.3cm</a:t>
            </a:r>
            <a:r>
              <a:rPr lang="en-US" dirty="0"/>
              <a:t> and a measuring angle of </a:t>
            </a:r>
            <a:r>
              <a:rPr lang="en-US" b="1" dirty="0"/>
              <a:t>30 degrees.</a:t>
            </a:r>
            <a:endParaRPr lang="it-IT" b="1" dirty="0"/>
          </a:p>
        </p:txBody>
      </p:sp>
      <p:sp>
        <p:nvSpPr>
          <p:cNvPr id="6" name="Titolo 1">
            <a:extLst>
              <a:ext uri="{FF2B5EF4-FFF2-40B4-BE49-F238E27FC236}">
                <a16:creationId xmlns:a16="http://schemas.microsoft.com/office/drawing/2014/main" id="{DE7BB2CB-10FC-4750-ACCD-860B7DE84AC4}"/>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8" name="Segnaposto contenuto 3">
            <a:extLst>
              <a:ext uri="{FF2B5EF4-FFF2-40B4-BE49-F238E27FC236}">
                <a16:creationId xmlns:a16="http://schemas.microsoft.com/office/drawing/2014/main" id="{64FC676B-C7A6-4DCB-9A42-54BF5C75A8F0}"/>
              </a:ext>
            </a:extLst>
          </p:cNvPr>
          <p:cNvSpPr txBox="1">
            <a:spLocks/>
          </p:cNvSpPr>
          <p:nvPr/>
        </p:nvSpPr>
        <p:spPr>
          <a:xfrm>
            <a:off x="5573760" y="2849381"/>
            <a:ext cx="6359448" cy="3296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800" kern="1200">
                <a:solidFill>
                  <a:schemeClr val="tx1"/>
                </a:solidFill>
                <a:latin typeface="+mn-lt"/>
                <a:ea typeface="+mn-ea"/>
                <a:cs typeface="+mn-cs"/>
              </a:defRPr>
            </a:lvl9pPr>
          </a:lstStyle>
          <a:p>
            <a:pPr marL="0" indent="0" algn="just">
              <a:buFont typeface="Arial" pitchFamily="34" charset="0"/>
              <a:buNone/>
            </a:pPr>
            <a:r>
              <a:rPr lang="en-US" b="1" dirty="0"/>
              <a:t>Main notes on interface and functionality</a:t>
            </a:r>
          </a:p>
          <a:p>
            <a:pPr marL="0" indent="0" algn="just">
              <a:buFont typeface="Arial" pitchFamily="34" charset="0"/>
              <a:buNone/>
            </a:pPr>
            <a:r>
              <a:rPr lang="en-US" dirty="0"/>
              <a:t>The sensor has an interface of 4 pins (</a:t>
            </a:r>
            <a:r>
              <a:rPr lang="en-US" b="1" dirty="0"/>
              <a:t>VCC, Trig, Echo, GND</a:t>
            </a:r>
            <a:r>
              <a:rPr lang="en-US" dirty="0"/>
              <a:t>). Whenever the Trig pin is set on HIGH, the </a:t>
            </a:r>
            <a:r>
              <a:rPr lang="en-US" b="1" dirty="0"/>
              <a:t>transmitter</a:t>
            </a:r>
            <a:r>
              <a:rPr lang="en-US" dirty="0"/>
              <a:t> (left piezo) sends the high-frequency soundwave. Whenever the receiver (right piezo) detects the echo of the soundwave, the Echo pin sets on HIGH.</a:t>
            </a:r>
          </a:p>
          <a:p>
            <a:pPr marL="0" indent="0" algn="just">
              <a:buFont typeface="Arial" pitchFamily="34" charset="0"/>
              <a:buNone/>
            </a:pPr>
            <a:r>
              <a:rPr lang="en-US" dirty="0"/>
              <a:t>You can send and read signals to the sensor manually setting up </a:t>
            </a:r>
            <a:r>
              <a:rPr lang="en-US" b="1" dirty="0"/>
              <a:t>triggers</a:t>
            </a:r>
            <a:r>
              <a:rPr lang="en-US" dirty="0"/>
              <a:t> and </a:t>
            </a:r>
            <a:r>
              <a:rPr lang="en-US" b="1" dirty="0"/>
              <a:t>delays of 5-10</a:t>
            </a:r>
            <a:r>
              <a:rPr lang="el-GR" b="1" dirty="0"/>
              <a:t>μ</a:t>
            </a:r>
            <a:r>
              <a:rPr lang="it-IT" b="1" dirty="0"/>
              <a:t>s</a:t>
            </a:r>
            <a:r>
              <a:rPr lang="en-US" b="1" dirty="0"/>
              <a:t> </a:t>
            </a:r>
            <a:r>
              <a:rPr lang="en-US" dirty="0"/>
              <a:t>with a standard Arduino Board</a:t>
            </a:r>
            <a:r>
              <a:rPr lang="en-US" b="1" dirty="0"/>
              <a:t>.</a:t>
            </a:r>
            <a:endParaRPr lang="it-IT" dirty="0"/>
          </a:p>
        </p:txBody>
      </p:sp>
    </p:spTree>
    <p:extLst>
      <p:ext uri="{BB962C8B-B14F-4D97-AF65-F5344CB8AC3E}">
        <p14:creationId xmlns:p14="http://schemas.microsoft.com/office/powerpoint/2010/main" val="33705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testo, mappa&#10;&#10;Descrizione generata automaticamente">
            <a:extLst>
              <a:ext uri="{FF2B5EF4-FFF2-40B4-BE49-F238E27FC236}">
                <a16:creationId xmlns:a16="http://schemas.microsoft.com/office/drawing/2014/main" id="{00260394-E538-48A0-A382-5FAD29433ACE}"/>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466" y="1056806"/>
            <a:ext cx="10382458" cy="5026429"/>
          </a:xfrm>
        </p:spPr>
      </p:pic>
      <p:sp>
        <p:nvSpPr>
          <p:cNvPr id="4" name="Titolo 1">
            <a:extLst>
              <a:ext uri="{FF2B5EF4-FFF2-40B4-BE49-F238E27FC236}">
                <a16:creationId xmlns:a16="http://schemas.microsoft.com/office/drawing/2014/main" id="{D63E040D-34BF-4D60-A884-276AF6052B0B}"/>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6" name="Titolo 1">
            <a:extLst>
              <a:ext uri="{FF2B5EF4-FFF2-40B4-BE49-F238E27FC236}">
                <a16:creationId xmlns:a16="http://schemas.microsoft.com/office/drawing/2014/main" id="{FFC619AC-7707-479E-84FD-7A11F4594555}"/>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817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6838E0-4CF5-4EFD-AFBC-081203710D2B}"/>
              </a:ext>
            </a:extLst>
          </p:cNvPr>
          <p:cNvSpPr>
            <a:spLocks noGrp="1"/>
          </p:cNvSpPr>
          <p:nvPr>
            <p:ph type="title"/>
          </p:nvPr>
        </p:nvSpPr>
        <p:spPr>
          <a:xfrm>
            <a:off x="1295400" y="503853"/>
            <a:ext cx="9601200" cy="1142385"/>
          </a:xfrm>
        </p:spPr>
        <p:txBody>
          <a:bodyPr/>
          <a:lstStyle/>
          <a:p>
            <a:r>
              <a:rPr lang="it-IT" dirty="0"/>
              <a:t>CM-01 </a:t>
            </a:r>
            <a:r>
              <a:rPr lang="it-IT" dirty="0" err="1"/>
              <a:t>Automatic</a:t>
            </a:r>
            <a:r>
              <a:rPr lang="it-IT" dirty="0"/>
              <a:t> Car</a:t>
            </a:r>
            <a:endParaRPr lang="en-US" dirty="0"/>
          </a:p>
        </p:txBody>
      </p:sp>
      <p:sp>
        <p:nvSpPr>
          <p:cNvPr id="3" name="Segnaposto testo 2">
            <a:extLst>
              <a:ext uri="{FF2B5EF4-FFF2-40B4-BE49-F238E27FC236}">
                <a16:creationId xmlns:a16="http://schemas.microsoft.com/office/drawing/2014/main" id="{848B4C6B-7AC2-4057-A7BB-2F5D02B80875}"/>
              </a:ext>
            </a:extLst>
          </p:cNvPr>
          <p:cNvSpPr>
            <a:spLocks noGrp="1"/>
          </p:cNvSpPr>
          <p:nvPr>
            <p:ph type="body" idx="1"/>
          </p:nvPr>
        </p:nvSpPr>
        <p:spPr/>
        <p:txBody>
          <a:bodyPr/>
          <a:lstStyle/>
          <a:p>
            <a:r>
              <a:rPr lang="it-IT" dirty="0" err="1"/>
              <a:t>What</a:t>
            </a:r>
            <a:r>
              <a:rPr lang="it-IT" dirty="0"/>
              <a:t> we wanted it to be:</a:t>
            </a:r>
            <a:endParaRPr lang="en-US" dirty="0"/>
          </a:p>
        </p:txBody>
      </p:sp>
      <p:sp>
        <p:nvSpPr>
          <p:cNvPr id="4" name="Segnaposto contenuto 3">
            <a:extLst>
              <a:ext uri="{FF2B5EF4-FFF2-40B4-BE49-F238E27FC236}">
                <a16:creationId xmlns:a16="http://schemas.microsoft.com/office/drawing/2014/main" id="{8585D8DD-DBC0-446E-ACB3-872DD9E25D99}"/>
              </a:ext>
            </a:extLst>
          </p:cNvPr>
          <p:cNvSpPr>
            <a:spLocks noGrp="1"/>
          </p:cNvSpPr>
          <p:nvPr>
            <p:ph sz="half" idx="2"/>
          </p:nvPr>
        </p:nvSpPr>
        <p:spPr/>
        <p:txBody>
          <a:bodyPr/>
          <a:lstStyle/>
          <a:p>
            <a:r>
              <a:rPr lang="it-IT" dirty="0"/>
              <a:t>Something that actually </a:t>
            </a:r>
            <a:r>
              <a:rPr lang="it-IT" dirty="0" err="1"/>
              <a:t>moves</a:t>
            </a:r>
            <a:r>
              <a:rPr lang="it-IT" dirty="0"/>
              <a:t> </a:t>
            </a:r>
            <a:r>
              <a:rPr lang="it-IT" dirty="0" err="1"/>
              <a:t>around</a:t>
            </a:r>
            <a:r>
              <a:rPr lang="it-IT" dirty="0"/>
              <a:t> </a:t>
            </a:r>
            <a:r>
              <a:rPr lang="it-IT" dirty="0" err="1"/>
              <a:t>without</a:t>
            </a:r>
            <a:r>
              <a:rPr lang="it-IT" dirty="0"/>
              <a:t> </a:t>
            </a:r>
            <a:r>
              <a:rPr lang="it-IT" dirty="0" err="1"/>
              <a:t>catching</a:t>
            </a:r>
            <a:r>
              <a:rPr lang="it-IT" dirty="0"/>
              <a:t> </a:t>
            </a:r>
            <a:r>
              <a:rPr lang="it-IT" dirty="0" err="1"/>
              <a:t>fire</a:t>
            </a:r>
            <a:endParaRPr lang="it-IT" dirty="0"/>
          </a:p>
          <a:p>
            <a:pPr lvl="1"/>
            <a:r>
              <a:rPr lang="it-IT" dirty="0"/>
              <a:t>(it actually </a:t>
            </a:r>
            <a:r>
              <a:rPr lang="it-IT" dirty="0" err="1"/>
              <a:t>catched</a:t>
            </a:r>
            <a:r>
              <a:rPr lang="it-IT" dirty="0"/>
              <a:t> </a:t>
            </a:r>
            <a:r>
              <a:rPr lang="it-IT" dirty="0" err="1"/>
              <a:t>fire</a:t>
            </a:r>
            <a:r>
              <a:rPr lang="it-IT" dirty="0"/>
              <a:t> </a:t>
            </a:r>
            <a:r>
              <a:rPr lang="it-IT" dirty="0" err="1"/>
              <a:t>at</a:t>
            </a:r>
            <a:r>
              <a:rPr lang="it-IT" dirty="0"/>
              <a:t> some point)</a:t>
            </a:r>
          </a:p>
          <a:p>
            <a:r>
              <a:rPr lang="it-IT" dirty="0"/>
              <a:t>Something that can be </a:t>
            </a:r>
            <a:r>
              <a:rPr lang="it-IT" dirty="0" err="1"/>
              <a:t>controlled</a:t>
            </a:r>
            <a:r>
              <a:rPr lang="it-IT" dirty="0"/>
              <a:t> </a:t>
            </a:r>
            <a:r>
              <a:rPr lang="it-IT" dirty="0" err="1"/>
              <a:t>remotely</a:t>
            </a:r>
            <a:endParaRPr lang="it-IT" dirty="0"/>
          </a:p>
          <a:p>
            <a:r>
              <a:rPr lang="it-IT" dirty="0"/>
              <a:t>Something that </a:t>
            </a:r>
            <a:r>
              <a:rPr lang="it-IT" dirty="0" err="1"/>
              <a:t>somehow</a:t>
            </a:r>
            <a:r>
              <a:rPr lang="it-IT" dirty="0"/>
              <a:t> </a:t>
            </a:r>
            <a:r>
              <a:rPr lang="it-IT" dirty="0" err="1"/>
              <a:t>perceives</a:t>
            </a:r>
            <a:r>
              <a:rPr lang="it-IT" dirty="0"/>
              <a:t> </a:t>
            </a:r>
            <a:r>
              <a:rPr lang="it-IT" dirty="0" err="1"/>
              <a:t>it’s</a:t>
            </a:r>
            <a:r>
              <a:rPr lang="it-IT" dirty="0"/>
              <a:t> </a:t>
            </a:r>
            <a:r>
              <a:rPr lang="it-IT" dirty="0" err="1"/>
              <a:t>proximities</a:t>
            </a:r>
            <a:endParaRPr lang="it-IT" dirty="0"/>
          </a:p>
          <a:p>
            <a:endParaRPr lang="en-US" u="sng" dirty="0"/>
          </a:p>
        </p:txBody>
      </p:sp>
      <p:sp>
        <p:nvSpPr>
          <p:cNvPr id="5" name="Segnaposto testo 4">
            <a:extLst>
              <a:ext uri="{FF2B5EF4-FFF2-40B4-BE49-F238E27FC236}">
                <a16:creationId xmlns:a16="http://schemas.microsoft.com/office/drawing/2014/main" id="{5B08CE1D-6667-401D-ABCE-8CC8174A2CE3}"/>
              </a:ext>
            </a:extLst>
          </p:cNvPr>
          <p:cNvSpPr>
            <a:spLocks noGrp="1"/>
          </p:cNvSpPr>
          <p:nvPr>
            <p:ph type="body" sz="quarter" idx="3"/>
          </p:nvPr>
        </p:nvSpPr>
        <p:spPr/>
        <p:txBody>
          <a:bodyPr/>
          <a:lstStyle/>
          <a:p>
            <a:r>
              <a:rPr lang="it-IT" dirty="0" err="1"/>
              <a:t>What</a:t>
            </a:r>
            <a:r>
              <a:rPr lang="it-IT" dirty="0"/>
              <a:t> we </a:t>
            </a:r>
            <a:r>
              <a:rPr lang="it-IT" dirty="0" err="1"/>
              <a:t>achieved</a:t>
            </a:r>
            <a:r>
              <a:rPr lang="it-IT" dirty="0"/>
              <a:t>:</a:t>
            </a:r>
            <a:endParaRPr lang="en-US" dirty="0"/>
          </a:p>
        </p:txBody>
      </p:sp>
      <p:sp>
        <p:nvSpPr>
          <p:cNvPr id="6" name="Segnaposto contenuto 5">
            <a:extLst>
              <a:ext uri="{FF2B5EF4-FFF2-40B4-BE49-F238E27FC236}">
                <a16:creationId xmlns:a16="http://schemas.microsoft.com/office/drawing/2014/main" id="{D61EF586-0F6B-4223-BCEF-083AED5BEBE0}"/>
              </a:ext>
            </a:extLst>
          </p:cNvPr>
          <p:cNvSpPr>
            <a:spLocks noGrp="1"/>
          </p:cNvSpPr>
          <p:nvPr>
            <p:ph sz="quarter" idx="4"/>
          </p:nvPr>
        </p:nvSpPr>
        <p:spPr/>
        <p:txBody>
          <a:bodyPr/>
          <a:lstStyle/>
          <a:p>
            <a:r>
              <a:rPr lang="it-IT" dirty="0" err="1"/>
              <a:t>Mobility</a:t>
            </a:r>
            <a:r>
              <a:rPr lang="it-IT" dirty="0"/>
              <a:t>: 4 </a:t>
            </a:r>
            <a:r>
              <a:rPr lang="it-IT" dirty="0" err="1"/>
              <a:t>wheels</a:t>
            </a:r>
            <a:r>
              <a:rPr lang="it-IT" dirty="0"/>
              <a:t>, </a:t>
            </a:r>
            <a:r>
              <a:rPr lang="it-IT" dirty="0" err="1"/>
              <a:t>controlled</a:t>
            </a:r>
            <a:r>
              <a:rPr lang="it-IT" dirty="0"/>
              <a:t> in </a:t>
            </a:r>
            <a:r>
              <a:rPr lang="it-IT" dirty="0" err="1"/>
              <a:t>pairs</a:t>
            </a:r>
            <a:endParaRPr lang="it-IT" dirty="0"/>
          </a:p>
          <a:p>
            <a:r>
              <a:rPr lang="it-IT" dirty="0"/>
              <a:t>Remote Control:</a:t>
            </a:r>
          </a:p>
          <a:p>
            <a:pPr lvl="1"/>
            <a:r>
              <a:rPr lang="it-IT" dirty="0" err="1"/>
              <a:t>Wifi</a:t>
            </a:r>
            <a:r>
              <a:rPr lang="it-IT" dirty="0"/>
              <a:t>: </a:t>
            </a:r>
            <a:r>
              <a:rPr lang="it-IT" dirty="0" err="1"/>
              <a:t>using</a:t>
            </a:r>
            <a:r>
              <a:rPr lang="it-IT" dirty="0"/>
              <a:t> ESP8266</a:t>
            </a:r>
          </a:p>
          <a:p>
            <a:pPr lvl="1"/>
            <a:r>
              <a:rPr lang="it-IT" dirty="0" err="1"/>
              <a:t>Infrared</a:t>
            </a:r>
            <a:r>
              <a:rPr lang="it-IT" dirty="0"/>
              <a:t> remote</a:t>
            </a:r>
          </a:p>
          <a:p>
            <a:r>
              <a:rPr lang="it-IT" dirty="0"/>
              <a:t>Proximity sensing:</a:t>
            </a:r>
          </a:p>
          <a:p>
            <a:pPr lvl="1"/>
            <a:r>
              <a:rPr lang="it-IT" dirty="0"/>
              <a:t>HCSR04 </a:t>
            </a:r>
            <a:r>
              <a:rPr lang="it-IT" dirty="0" err="1"/>
              <a:t>ultrasonic</a:t>
            </a:r>
            <a:r>
              <a:rPr lang="it-IT" dirty="0"/>
              <a:t> range </a:t>
            </a:r>
            <a:r>
              <a:rPr lang="it-IT" dirty="0" err="1"/>
              <a:t>sensor</a:t>
            </a:r>
            <a:r>
              <a:rPr lang="it-IT" dirty="0"/>
              <a:t> + servo for scanning </a:t>
            </a:r>
            <a:r>
              <a:rPr lang="it-IT" dirty="0" err="1"/>
              <a:t>at</a:t>
            </a:r>
            <a:r>
              <a:rPr lang="it-IT" dirty="0"/>
              <a:t> 180°</a:t>
            </a:r>
          </a:p>
          <a:p>
            <a:pPr lvl="1"/>
            <a:r>
              <a:rPr lang="it-IT" dirty="0"/>
              <a:t>IR range </a:t>
            </a:r>
            <a:r>
              <a:rPr lang="it-IT" dirty="0" err="1"/>
              <a:t>sensor</a:t>
            </a:r>
            <a:r>
              <a:rPr lang="it-IT" dirty="0"/>
              <a:t> for line following</a:t>
            </a:r>
          </a:p>
          <a:p>
            <a:pPr marL="274320" lvl="1" indent="0">
              <a:buNone/>
            </a:pPr>
            <a:endParaRPr lang="en-US" dirty="0"/>
          </a:p>
        </p:txBody>
      </p:sp>
    </p:spTree>
    <p:extLst>
      <p:ext uri="{BB962C8B-B14F-4D97-AF65-F5344CB8AC3E}">
        <p14:creationId xmlns:p14="http://schemas.microsoft.com/office/powerpoint/2010/main" val="301592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fade">
                                      <p:cBhvr>
                                        <p:cTn id="35" dur="500"/>
                                        <p:tgtEl>
                                          <p:spTgt spid="6">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Effect transition="in" filter="fade">
                                      <p:cBhvr>
                                        <p:cTn id="43" dur="500"/>
                                        <p:tgtEl>
                                          <p:spTgt spid="6">
                                            <p:txEl>
                                              <p:pRg st="4" end="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fade">
                                      <p:cBhvr>
                                        <p:cTn id="46" dur="500"/>
                                        <p:tgtEl>
                                          <p:spTgt spid="6">
                                            <p:txEl>
                                              <p:pRg st="5" end="5"/>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fade">
                                      <p:cBhvr>
                                        <p:cTn id="4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565AF7B-C16E-45B1-A353-858A4F867357}"/>
              </a:ext>
            </a:extLst>
          </p:cNvPr>
          <p:cNvSpPr>
            <a:spLocks noGrp="1"/>
          </p:cNvSpPr>
          <p:nvPr>
            <p:ph idx="1"/>
          </p:nvPr>
        </p:nvSpPr>
        <p:spPr>
          <a:xfrm>
            <a:off x="397238" y="1576466"/>
            <a:ext cx="5592581" cy="4022360"/>
          </a:xfrm>
        </p:spPr>
        <p:txBody>
          <a:bodyPr>
            <a:noAutofit/>
          </a:bodyPr>
          <a:lstStyle/>
          <a:p>
            <a:pPr marL="0" indent="0">
              <a:buNone/>
            </a:pPr>
            <a:r>
              <a:rPr lang="en-US" dirty="0"/>
              <a:t>The HC-SR04 unit consists of three main parts: microcontroller, Transmitter and Receiver with associated amplifiers.</a:t>
            </a:r>
          </a:p>
          <a:p>
            <a:pPr marL="0" indent="0">
              <a:buNone/>
            </a:pPr>
            <a:r>
              <a:rPr lang="en-US" b="1" dirty="0"/>
              <a:t>Microcontroller U1 (EM78P153):</a:t>
            </a:r>
          </a:p>
          <a:p>
            <a:r>
              <a:rPr lang="en-US" dirty="0"/>
              <a:t>Interface with Trig an Echo pins</a:t>
            </a:r>
          </a:p>
          <a:p>
            <a:r>
              <a:rPr lang="en-US" dirty="0"/>
              <a:t>Timing and sending antiphase burst</a:t>
            </a:r>
          </a:p>
          <a:p>
            <a:r>
              <a:rPr lang="en-US" dirty="0"/>
              <a:t>Squelch control (i.e. cutting receiver during transmission in order to avoid bogus echoes)</a:t>
            </a:r>
          </a:p>
          <a:p>
            <a:r>
              <a:rPr lang="en-US" dirty="0"/>
              <a:t>Receiving processed signal as a Rising edge interrupt</a:t>
            </a:r>
            <a:endParaRPr lang="en-US" b="1" dirty="0"/>
          </a:p>
          <a:p>
            <a:endParaRPr lang="en-US" dirty="0"/>
          </a:p>
          <a:p>
            <a:endParaRPr lang="en-US" dirty="0"/>
          </a:p>
        </p:txBody>
      </p:sp>
      <p:sp>
        <p:nvSpPr>
          <p:cNvPr id="4" name="Titolo 1">
            <a:extLst>
              <a:ext uri="{FF2B5EF4-FFF2-40B4-BE49-F238E27FC236}">
                <a16:creationId xmlns:a16="http://schemas.microsoft.com/office/drawing/2014/main" id="{C4CDF19C-4DC9-42A7-AB6B-FB8C536A865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5" name="Titolo 1">
            <a:extLst>
              <a:ext uri="{FF2B5EF4-FFF2-40B4-BE49-F238E27FC236}">
                <a16:creationId xmlns:a16="http://schemas.microsoft.com/office/drawing/2014/main" id="{08682F5A-78EA-4108-818C-0C2824933AE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8" name="Segnaposto contenuto 2">
            <a:extLst>
              <a:ext uri="{FF2B5EF4-FFF2-40B4-BE49-F238E27FC236}">
                <a16:creationId xmlns:a16="http://schemas.microsoft.com/office/drawing/2014/main" id="{8C61A642-4CE6-46B9-879F-47C56ABD8C85}"/>
              </a:ext>
            </a:extLst>
          </p:cNvPr>
          <p:cNvSpPr txBox="1">
            <a:spLocks/>
          </p:cNvSpPr>
          <p:nvPr/>
        </p:nvSpPr>
        <p:spPr>
          <a:xfrm>
            <a:off x="6202183" y="1576466"/>
            <a:ext cx="5592581" cy="3809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Font typeface="Arial" pitchFamily="34" charset="0"/>
              <a:buNone/>
            </a:pPr>
            <a:r>
              <a:rPr lang="en-US" b="1" dirty="0"/>
              <a:t>Transmitter U3 (MAX232):</a:t>
            </a:r>
          </a:p>
          <a:p>
            <a:r>
              <a:rPr lang="en-US" dirty="0"/>
              <a:t>Voltage drive to TX transducer from the antiphase TX signals from the micro (U1)</a:t>
            </a:r>
          </a:p>
          <a:p>
            <a:pPr marL="0" indent="0">
              <a:buFont typeface="Arial" pitchFamily="34" charset="0"/>
              <a:buNone/>
            </a:pPr>
            <a:r>
              <a:rPr lang="en-US" b="1" dirty="0"/>
              <a:t>Receiver U2 (LM324):</a:t>
            </a:r>
          </a:p>
          <a:p>
            <a:r>
              <a:rPr lang="en-US" dirty="0"/>
              <a:t>Quad op-amp (low grade 1MHz unity gain bandwidth device)</a:t>
            </a:r>
          </a:p>
          <a:p>
            <a:pPr marL="0" indent="0">
              <a:buFont typeface="Arial" pitchFamily="34" charset="0"/>
              <a:buNone/>
            </a:pPr>
            <a:endParaRPr lang="en-US" b="1" dirty="0"/>
          </a:p>
          <a:p>
            <a:endParaRPr lang="en-US" dirty="0"/>
          </a:p>
          <a:p>
            <a:endParaRPr lang="en-US" dirty="0"/>
          </a:p>
        </p:txBody>
      </p:sp>
    </p:spTree>
    <p:extLst>
      <p:ext uri="{BB962C8B-B14F-4D97-AF65-F5344CB8AC3E}">
        <p14:creationId xmlns:p14="http://schemas.microsoft.com/office/powerpoint/2010/main" val="368525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85C8DDE9-8080-4E8F-826C-CC853D0B6595}"/>
              </a:ext>
            </a:extLst>
          </p:cNvPr>
          <p:cNvSpPr>
            <a:spLocks noGrp="1"/>
          </p:cNvSpPr>
          <p:nvPr>
            <p:ph idx="1"/>
          </p:nvPr>
        </p:nvSpPr>
        <p:spPr>
          <a:xfrm>
            <a:off x="6533326" y="3071431"/>
            <a:ext cx="4038603" cy="1927790"/>
          </a:xfrm>
        </p:spPr>
        <p:txBody>
          <a:bodyPr>
            <a:normAutofit/>
          </a:bodyPr>
          <a:lstStyle/>
          <a:p>
            <a:pPr marL="0" indent="0" algn="just">
              <a:buNone/>
            </a:pPr>
            <a:r>
              <a:rPr lang="en-US" dirty="0"/>
              <a:t>The last op-amp stage is a </a:t>
            </a:r>
            <a:r>
              <a:rPr lang="en-US" b="1" dirty="0"/>
              <a:t>variable threshold hysteresis comparator</a:t>
            </a:r>
            <a:r>
              <a:rPr lang="en-US" dirty="0"/>
              <a:t> with output switch, the output witch is formed by a transistor in </a:t>
            </a:r>
            <a:r>
              <a:rPr lang="en-US" b="1" dirty="0"/>
              <a:t>U3</a:t>
            </a:r>
            <a:r>
              <a:rPr lang="en-US" dirty="0"/>
              <a:t> and pullup resistor </a:t>
            </a:r>
            <a:r>
              <a:rPr lang="en-US" b="1" dirty="0"/>
              <a:t>R17</a:t>
            </a:r>
            <a:r>
              <a:rPr lang="en-US" dirty="0"/>
              <a:t>.</a:t>
            </a:r>
            <a:endParaRPr lang="it-IT" dirty="0"/>
          </a:p>
        </p:txBody>
      </p:sp>
      <p:sp>
        <p:nvSpPr>
          <p:cNvPr id="3" name="CasellaDiTesto 2">
            <a:extLst>
              <a:ext uri="{FF2B5EF4-FFF2-40B4-BE49-F238E27FC236}">
                <a16:creationId xmlns:a16="http://schemas.microsoft.com/office/drawing/2014/main" id="{BEC11C1C-9839-41BF-B4DA-ECFA2DEE5B65}"/>
              </a:ext>
            </a:extLst>
          </p:cNvPr>
          <p:cNvSpPr txBox="1"/>
          <p:nvPr/>
        </p:nvSpPr>
        <p:spPr>
          <a:xfrm>
            <a:off x="1257300" y="1517862"/>
            <a:ext cx="4041723" cy="1631216"/>
          </a:xfrm>
          <a:prstGeom prst="rect">
            <a:avLst/>
          </a:prstGeom>
          <a:noFill/>
        </p:spPr>
        <p:txBody>
          <a:bodyPr wrap="square" rtlCol="0">
            <a:spAutoFit/>
          </a:bodyPr>
          <a:lstStyle/>
          <a:p>
            <a:pPr algn="just"/>
            <a:r>
              <a:rPr lang="en-US" sz="2000" dirty="0"/>
              <a:t>The </a:t>
            </a:r>
            <a:r>
              <a:rPr lang="en-US" sz="2000" b="1" dirty="0"/>
              <a:t>receiver</a:t>
            </a:r>
            <a:r>
              <a:rPr lang="en-US" sz="2000" dirty="0"/>
              <a:t> is a chain of </a:t>
            </a:r>
            <a:r>
              <a:rPr lang="en-US" sz="2000" b="1" dirty="0"/>
              <a:t>three op-amps</a:t>
            </a:r>
            <a:r>
              <a:rPr lang="en-US" sz="2000" dirty="0"/>
              <a:t> as small signal stages, the final stage is a variable threshold hysteresis comparator with output switch.</a:t>
            </a:r>
          </a:p>
        </p:txBody>
      </p:sp>
      <p:sp>
        <p:nvSpPr>
          <p:cNvPr id="5" name="Titolo 1">
            <a:extLst>
              <a:ext uri="{FF2B5EF4-FFF2-40B4-BE49-F238E27FC236}">
                <a16:creationId xmlns:a16="http://schemas.microsoft.com/office/drawing/2014/main" id="{EF9586F5-BBBE-4ABC-B381-F464A8BDD2E0}"/>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HC-SR04 </a:t>
            </a:r>
            <a:r>
              <a:rPr lang="it-IT" dirty="0" err="1"/>
              <a:t>Echo</a:t>
            </a:r>
            <a:r>
              <a:rPr lang="it-IT" dirty="0"/>
              <a:t> Locator</a:t>
            </a:r>
            <a:endParaRPr lang="en-US" dirty="0"/>
          </a:p>
        </p:txBody>
      </p:sp>
      <p:sp>
        <p:nvSpPr>
          <p:cNvPr id="7" name="Titolo 1">
            <a:extLst>
              <a:ext uri="{FF2B5EF4-FFF2-40B4-BE49-F238E27FC236}">
                <a16:creationId xmlns:a16="http://schemas.microsoft.com/office/drawing/2014/main" id="{FE79FFC4-20B2-4000-B809-A30E3CAB23B1}"/>
              </a:ext>
            </a:extLst>
          </p:cNvPr>
          <p:cNvSpPr txBox="1">
            <a:spLocks/>
          </p:cNvSpPr>
          <p:nvPr/>
        </p:nvSpPr>
        <p:spPr>
          <a:xfrm>
            <a:off x="185913" y="4981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More notes</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CasellaDiTesto 10">
            <a:extLst>
              <a:ext uri="{FF2B5EF4-FFF2-40B4-BE49-F238E27FC236}">
                <a16:creationId xmlns:a16="http://schemas.microsoft.com/office/drawing/2014/main" id="{94B865DC-DE20-4EE7-ABC8-1AC764C4B13D}"/>
              </a:ext>
            </a:extLst>
          </p:cNvPr>
          <p:cNvSpPr txBox="1"/>
          <p:nvPr/>
        </p:nvSpPr>
        <p:spPr>
          <a:xfrm>
            <a:off x="1257299" y="3229239"/>
            <a:ext cx="4038603" cy="2246769"/>
          </a:xfrm>
          <a:prstGeom prst="rect">
            <a:avLst/>
          </a:prstGeom>
          <a:noFill/>
        </p:spPr>
        <p:txBody>
          <a:bodyPr wrap="square" rtlCol="0">
            <a:spAutoFit/>
          </a:bodyPr>
          <a:lstStyle/>
          <a:p>
            <a:pPr algn="just"/>
            <a:r>
              <a:rPr lang="en-US" sz="2000" dirty="0"/>
              <a:t>First stage (</a:t>
            </a:r>
            <a:r>
              <a:rPr lang="en-US" sz="2000" b="1" dirty="0"/>
              <a:t>U2D</a:t>
            </a:r>
            <a:r>
              <a:rPr lang="en-US" sz="2000" dirty="0"/>
              <a:t>, </a:t>
            </a:r>
            <a:r>
              <a:rPr lang="en-US" sz="2000" b="1" dirty="0"/>
              <a:t>R1</a:t>
            </a:r>
            <a:r>
              <a:rPr lang="en-US" sz="2000" dirty="0"/>
              <a:t> and </a:t>
            </a:r>
            <a:r>
              <a:rPr lang="en-US" sz="2000" b="1" dirty="0"/>
              <a:t>R2</a:t>
            </a:r>
            <a:r>
              <a:rPr lang="en-US" sz="2000" dirty="0"/>
              <a:t>) is an inverting amplifier of the </a:t>
            </a:r>
            <a:r>
              <a:rPr lang="en-US" sz="2000" b="1" dirty="0"/>
              <a:t>RX transducer signal</a:t>
            </a:r>
            <a:r>
              <a:rPr lang="en-US" sz="2000" dirty="0"/>
              <a:t>, with gain around 5.6 (allowing for tolerances). The output is attenuated with reference to mid-rail by </a:t>
            </a:r>
            <a:r>
              <a:rPr lang="en-US" sz="2000" b="1" dirty="0"/>
              <a:t>R3</a:t>
            </a:r>
            <a:r>
              <a:rPr lang="en-US" sz="2000" dirty="0"/>
              <a:t> and </a:t>
            </a:r>
            <a:r>
              <a:rPr lang="en-US" sz="2000" b="1" dirty="0"/>
              <a:t>R4</a:t>
            </a:r>
            <a:r>
              <a:rPr lang="en-US" sz="2000" dirty="0"/>
              <a:t>.</a:t>
            </a:r>
          </a:p>
        </p:txBody>
      </p:sp>
      <p:sp>
        <p:nvSpPr>
          <p:cNvPr id="12" name="CasellaDiTesto 11">
            <a:extLst>
              <a:ext uri="{FF2B5EF4-FFF2-40B4-BE49-F238E27FC236}">
                <a16:creationId xmlns:a16="http://schemas.microsoft.com/office/drawing/2014/main" id="{048F486D-BE42-4A05-8A92-0B46F05D7D0E}"/>
              </a:ext>
            </a:extLst>
          </p:cNvPr>
          <p:cNvSpPr txBox="1"/>
          <p:nvPr/>
        </p:nvSpPr>
        <p:spPr>
          <a:xfrm>
            <a:off x="6530208" y="1982557"/>
            <a:ext cx="3977898" cy="1015663"/>
          </a:xfrm>
          <a:prstGeom prst="rect">
            <a:avLst/>
          </a:prstGeom>
          <a:noFill/>
        </p:spPr>
        <p:txBody>
          <a:bodyPr wrap="square" rtlCol="0">
            <a:spAutoFit/>
          </a:bodyPr>
          <a:lstStyle/>
          <a:p>
            <a:pPr algn="just"/>
            <a:r>
              <a:rPr lang="en-US" sz="2000" dirty="0"/>
              <a:t>Third stage (</a:t>
            </a:r>
            <a:r>
              <a:rPr lang="en-US" sz="2000" b="1" dirty="0"/>
              <a:t>U2B</a:t>
            </a:r>
            <a:r>
              <a:rPr lang="en-US" sz="2000" dirty="0"/>
              <a:t>, </a:t>
            </a:r>
            <a:r>
              <a:rPr lang="en-US" sz="2000" b="1" dirty="0"/>
              <a:t>R6</a:t>
            </a:r>
            <a:r>
              <a:rPr lang="en-US" sz="2000" dirty="0"/>
              <a:t> and </a:t>
            </a:r>
            <a:r>
              <a:rPr lang="en-US" sz="2000" b="1" dirty="0"/>
              <a:t>R7</a:t>
            </a:r>
            <a:r>
              <a:rPr lang="en-US" sz="2000" dirty="0"/>
              <a:t>) is another amplifier with gain of approximately </a:t>
            </a:r>
            <a:r>
              <a:rPr lang="en-US" sz="2000" b="1" dirty="0"/>
              <a:t>10</a:t>
            </a:r>
            <a:r>
              <a:rPr lang="en-US" sz="2000" dirty="0"/>
              <a:t>.</a:t>
            </a:r>
          </a:p>
        </p:txBody>
      </p:sp>
    </p:spTree>
    <p:extLst>
      <p:ext uri="{BB962C8B-B14F-4D97-AF65-F5344CB8AC3E}">
        <p14:creationId xmlns:p14="http://schemas.microsoft.com/office/powerpoint/2010/main" val="263069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E49D8D-BEAC-4774-BF8F-CA783E0474F7}"/>
              </a:ext>
            </a:extLst>
          </p:cNvPr>
          <p:cNvSpPr>
            <a:spLocks noGrp="1"/>
          </p:cNvSpPr>
          <p:nvPr>
            <p:ph type="title"/>
          </p:nvPr>
        </p:nvSpPr>
        <p:spPr/>
        <p:txBody>
          <a:bodyPr/>
          <a:lstStyle/>
          <a:p>
            <a:r>
              <a:rPr lang="en-US" dirty="0"/>
              <a:t>Piezo Active Buzzer</a:t>
            </a:r>
          </a:p>
        </p:txBody>
      </p:sp>
      <p:pic>
        <p:nvPicPr>
          <p:cNvPr id="5" name="Segnaposto contenuto 4">
            <a:extLst>
              <a:ext uri="{FF2B5EF4-FFF2-40B4-BE49-F238E27FC236}">
                <a16:creationId xmlns:a16="http://schemas.microsoft.com/office/drawing/2014/main" id="{3F6CA3CB-3F28-469A-AAF0-46E5DC5C7DF8}"/>
              </a:ext>
            </a:extLst>
          </p:cNvPr>
          <p:cNvPicPr>
            <a:picLocks noGrp="1" noChangeAspect="1"/>
          </p:cNvPicPr>
          <p:nvPr>
            <p:ph sz="half" idx="1"/>
          </p:nvPr>
        </p:nvPicPr>
        <p:blipFill>
          <a:blip r:embed="rId2"/>
          <a:stretch>
            <a:fillRect/>
          </a:stretch>
        </p:blipFill>
        <p:spPr>
          <a:xfrm>
            <a:off x="1819503" y="2124303"/>
            <a:ext cx="3523793" cy="3523793"/>
          </a:xfrm>
          <a:prstGeom prst="rect">
            <a:avLst/>
          </a:prstGeom>
        </p:spPr>
      </p:pic>
      <p:sp>
        <p:nvSpPr>
          <p:cNvPr id="4" name="Segnaposto contenuto 3">
            <a:extLst>
              <a:ext uri="{FF2B5EF4-FFF2-40B4-BE49-F238E27FC236}">
                <a16:creationId xmlns:a16="http://schemas.microsoft.com/office/drawing/2014/main" id="{D9ECA094-B4F7-45B4-8F3F-040298F70D40}"/>
              </a:ext>
            </a:extLst>
          </p:cNvPr>
          <p:cNvSpPr>
            <a:spLocks noGrp="1"/>
          </p:cNvSpPr>
          <p:nvPr>
            <p:ph sz="half" idx="2"/>
          </p:nvPr>
        </p:nvSpPr>
        <p:spPr>
          <a:xfrm>
            <a:off x="6474502" y="1246681"/>
            <a:ext cx="4572000" cy="4816840"/>
          </a:xfrm>
        </p:spPr>
        <p:txBody>
          <a:bodyPr>
            <a:noAutofit/>
          </a:bodyPr>
          <a:lstStyle/>
          <a:p>
            <a:pPr marL="0" indent="0" algn="just">
              <a:buNone/>
            </a:pPr>
            <a:r>
              <a:rPr lang="en-US" b="1" dirty="0"/>
              <a:t>Main idea behind it</a:t>
            </a:r>
          </a:p>
          <a:p>
            <a:pPr marL="0" indent="0" algn="just">
              <a:buNone/>
            </a:pPr>
            <a:r>
              <a:rPr lang="en-US" dirty="0"/>
              <a:t>Whenever the module is powered and the trigger is set off, a membrane vibrates at a </a:t>
            </a:r>
            <a:r>
              <a:rPr lang="en-US" b="1" dirty="0"/>
              <a:t>fixed frequency </a:t>
            </a:r>
            <a:r>
              <a:rPr lang="en-US" dirty="0"/>
              <a:t>(</a:t>
            </a:r>
            <a:r>
              <a:rPr lang="en-US" b="1" dirty="0"/>
              <a:t>Active Buzze</a:t>
            </a:r>
            <a:r>
              <a:rPr lang="en-US" dirty="0"/>
              <a:t>r) generating a precise sound wave.</a:t>
            </a:r>
          </a:p>
          <a:p>
            <a:pPr marL="0" indent="0" algn="just">
              <a:buNone/>
            </a:pPr>
            <a:r>
              <a:rPr lang="en-US" b="1" dirty="0"/>
              <a:t>Interface</a:t>
            </a:r>
          </a:p>
          <a:p>
            <a:pPr marL="0" indent="0" algn="just">
              <a:buNone/>
            </a:pPr>
            <a:r>
              <a:rPr lang="en-US" dirty="0"/>
              <a:t>VCC and GND for power supply and I/O for triggering the sound.</a:t>
            </a:r>
          </a:p>
          <a:p>
            <a:pPr marL="0" indent="0" algn="just">
              <a:buNone/>
            </a:pPr>
            <a:r>
              <a:rPr lang="en-US" dirty="0"/>
              <a:t>If this were a </a:t>
            </a:r>
            <a:r>
              <a:rPr lang="en-US" b="1" dirty="0"/>
              <a:t>Passive Buzzer</a:t>
            </a:r>
            <a:r>
              <a:rPr lang="en-US" dirty="0"/>
              <a:t>, there would be no I/O pin, but we would had to give the precise sound frequency through the VCC and GND pins.</a:t>
            </a:r>
          </a:p>
        </p:txBody>
      </p:sp>
    </p:spTree>
    <p:extLst>
      <p:ext uri="{BB962C8B-B14F-4D97-AF65-F5344CB8AC3E}">
        <p14:creationId xmlns:p14="http://schemas.microsoft.com/office/powerpoint/2010/main" val="30665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5AA503-3CD4-4227-9737-F8A8EB29B21D}"/>
              </a:ext>
            </a:extLst>
          </p:cNvPr>
          <p:cNvSpPr>
            <a:spLocks noGrp="1"/>
          </p:cNvSpPr>
          <p:nvPr>
            <p:ph type="title"/>
          </p:nvPr>
        </p:nvSpPr>
        <p:spPr/>
        <p:txBody>
          <a:bodyPr/>
          <a:lstStyle/>
          <a:p>
            <a:r>
              <a:rPr lang="en-US" dirty="0"/>
              <a:t>Piezo Active Buzzer – Schematic</a:t>
            </a:r>
          </a:p>
        </p:txBody>
      </p:sp>
      <p:pic>
        <p:nvPicPr>
          <p:cNvPr id="5" name="Segnaposto contenuto 4">
            <a:extLst>
              <a:ext uri="{FF2B5EF4-FFF2-40B4-BE49-F238E27FC236}">
                <a16:creationId xmlns:a16="http://schemas.microsoft.com/office/drawing/2014/main" id="{DE3AF5D3-96DC-4118-ACA7-8E0731218D5B}"/>
              </a:ext>
            </a:extLst>
          </p:cNvPr>
          <p:cNvPicPr>
            <a:picLocks noGrp="1" noChangeAspect="1"/>
          </p:cNvPicPr>
          <p:nvPr>
            <p:ph sz="half" idx="1"/>
          </p:nvPr>
        </p:nvPicPr>
        <p:blipFill>
          <a:blip r:embed="rId2">
            <a:clrChange>
              <a:clrFrom>
                <a:srgbClr val="FFFBF8"/>
              </a:clrFrom>
              <a:clrTo>
                <a:srgbClr val="FFFBF8">
                  <a:alpha val="0"/>
                </a:srgbClr>
              </a:clrTo>
            </a:clrChange>
          </a:blip>
          <a:stretch>
            <a:fillRect/>
          </a:stretch>
        </p:blipFill>
        <p:spPr>
          <a:xfrm>
            <a:off x="785734" y="1981199"/>
            <a:ext cx="4572000" cy="3524250"/>
          </a:xfrm>
          <a:prstGeom prst="rect">
            <a:avLst/>
          </a:prstGeom>
        </p:spPr>
      </p:pic>
      <p:sp>
        <p:nvSpPr>
          <p:cNvPr id="4" name="Segnaposto contenuto 3">
            <a:extLst>
              <a:ext uri="{FF2B5EF4-FFF2-40B4-BE49-F238E27FC236}">
                <a16:creationId xmlns:a16="http://schemas.microsoft.com/office/drawing/2014/main" id="{CB947AEC-6AB3-4A05-8CE4-42FAB2DA5357}"/>
              </a:ext>
            </a:extLst>
          </p:cNvPr>
          <p:cNvSpPr>
            <a:spLocks noGrp="1"/>
          </p:cNvSpPr>
          <p:nvPr>
            <p:ph sz="half" idx="2"/>
          </p:nvPr>
        </p:nvSpPr>
        <p:spPr/>
        <p:txBody>
          <a:bodyPr/>
          <a:lstStyle/>
          <a:p>
            <a:pPr marL="0" indent="0" algn="just">
              <a:buNone/>
            </a:pPr>
            <a:r>
              <a:rPr lang="en-US" b="1" dirty="0"/>
              <a:t>Observations on the schematics</a:t>
            </a:r>
          </a:p>
          <a:p>
            <a:pPr marL="0" indent="0" algn="just">
              <a:buNone/>
            </a:pPr>
            <a:r>
              <a:rPr lang="en-US" dirty="0"/>
              <a:t>The circuit is simply constituted by a </a:t>
            </a:r>
            <a:r>
              <a:rPr lang="en-US" b="1" dirty="0"/>
              <a:t>resistance</a:t>
            </a:r>
            <a:r>
              <a:rPr lang="en-US" dirty="0"/>
              <a:t> and a </a:t>
            </a:r>
            <a:r>
              <a:rPr lang="en-US" b="1" dirty="0"/>
              <a:t>transistor</a:t>
            </a:r>
            <a:r>
              <a:rPr lang="en-US" dirty="0"/>
              <a:t> that acts as a switch on the I/O pin (nr. 2 connection).</a:t>
            </a:r>
          </a:p>
          <a:p>
            <a:pPr marL="0" indent="0" algn="just">
              <a:buNone/>
            </a:pPr>
            <a:r>
              <a:rPr lang="en-US" dirty="0"/>
              <a:t>The Active Buzzer B1 has a built-in oscillating source that will make a precise sound wave when electrified.</a:t>
            </a:r>
          </a:p>
        </p:txBody>
      </p:sp>
    </p:spTree>
    <p:extLst>
      <p:ext uri="{BB962C8B-B14F-4D97-AF65-F5344CB8AC3E}">
        <p14:creationId xmlns:p14="http://schemas.microsoft.com/office/powerpoint/2010/main" val="39388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7222A79-38AC-40DA-8571-47E2DF486AA0}"/>
              </a:ext>
            </a:extLst>
          </p:cNvPr>
          <p:cNvPicPr>
            <a:picLocks noGrp="1" noChangeAspect="1"/>
          </p:cNvPicPr>
          <p:nvPr>
            <p:ph sz="half" idx="1"/>
          </p:nvPr>
        </p:nvPicPr>
        <p:blipFill>
          <a:blip r:embed="rId2"/>
          <a:stretch>
            <a:fillRect/>
          </a:stretch>
        </p:blipFill>
        <p:spPr>
          <a:xfrm>
            <a:off x="1615269" y="2575446"/>
            <a:ext cx="3932261" cy="2621507"/>
          </a:xfrm>
          <a:prstGeom prst="rect">
            <a:avLst/>
          </a:prstGeom>
        </p:spPr>
      </p:pic>
      <p:sp>
        <p:nvSpPr>
          <p:cNvPr id="4" name="Segnaposto contenuto 3">
            <a:extLst>
              <a:ext uri="{FF2B5EF4-FFF2-40B4-BE49-F238E27FC236}">
                <a16:creationId xmlns:a16="http://schemas.microsoft.com/office/drawing/2014/main" id="{D3668F88-3580-4173-91AE-F0E71C616C9D}"/>
              </a:ext>
            </a:extLst>
          </p:cNvPr>
          <p:cNvSpPr>
            <a:spLocks noGrp="1"/>
          </p:cNvSpPr>
          <p:nvPr>
            <p:ph sz="half" idx="2"/>
          </p:nvPr>
        </p:nvSpPr>
        <p:spPr>
          <a:xfrm>
            <a:off x="6384560" y="1386952"/>
            <a:ext cx="4572000" cy="4241855"/>
          </a:xfrm>
        </p:spPr>
        <p:txBody>
          <a:bodyPr>
            <a:noAutofit/>
          </a:bodyPr>
          <a:lstStyle/>
          <a:p>
            <a:pPr marL="0" indent="0" algn="just">
              <a:buNone/>
            </a:pPr>
            <a:r>
              <a:rPr lang="en-US" b="1" dirty="0"/>
              <a:t>Main idea behind it</a:t>
            </a:r>
          </a:p>
          <a:p>
            <a:pPr marL="0" indent="0" algn="just">
              <a:buNone/>
            </a:pPr>
            <a:r>
              <a:rPr lang="it-IT" dirty="0"/>
              <a:t>A </a:t>
            </a:r>
            <a:r>
              <a:rPr lang="it-IT" dirty="0" err="1"/>
              <a:t>photodiode</a:t>
            </a:r>
            <a:r>
              <a:rPr lang="it-IT" dirty="0"/>
              <a:t> with </a:t>
            </a:r>
            <a:r>
              <a:rPr lang="it-IT" dirty="0" err="1"/>
              <a:t>integrated</a:t>
            </a:r>
            <a:r>
              <a:rPr lang="it-IT" dirty="0"/>
              <a:t> demodulator electronics </a:t>
            </a:r>
            <a:r>
              <a:rPr lang="it-IT" dirty="0" err="1"/>
              <a:t>is</a:t>
            </a:r>
            <a:r>
              <a:rPr lang="it-IT" dirty="0"/>
              <a:t> </a:t>
            </a:r>
            <a:r>
              <a:rPr lang="it-IT" dirty="0" err="1"/>
              <a:t>sealed</a:t>
            </a:r>
            <a:r>
              <a:rPr lang="it-IT" dirty="0"/>
              <a:t> on a </a:t>
            </a:r>
            <a:r>
              <a:rPr lang="it-IT" dirty="0" err="1"/>
              <a:t>simple</a:t>
            </a:r>
            <a:r>
              <a:rPr lang="it-IT" dirty="0"/>
              <a:t> PCB with 2 led status and a 3 pin </a:t>
            </a:r>
            <a:r>
              <a:rPr lang="it-IT" dirty="0" err="1"/>
              <a:t>interface</a:t>
            </a:r>
            <a:r>
              <a:rPr lang="it-IT" dirty="0"/>
              <a:t>.</a:t>
            </a:r>
          </a:p>
          <a:p>
            <a:pPr marL="0" indent="0" algn="just">
              <a:buNone/>
            </a:pPr>
            <a:r>
              <a:rPr lang="it-IT" dirty="0"/>
              <a:t>The </a:t>
            </a:r>
            <a:r>
              <a:rPr lang="it-IT" dirty="0" err="1"/>
              <a:t>photodiode</a:t>
            </a:r>
            <a:r>
              <a:rPr lang="it-IT" dirty="0"/>
              <a:t> </a:t>
            </a:r>
            <a:r>
              <a:rPr lang="it-IT" dirty="0" err="1"/>
              <a:t>is</a:t>
            </a:r>
            <a:r>
              <a:rPr lang="it-IT" dirty="0"/>
              <a:t> a TL1838 that </a:t>
            </a:r>
            <a:r>
              <a:rPr lang="it-IT" dirty="0" err="1"/>
              <a:t>works</a:t>
            </a:r>
            <a:r>
              <a:rPr lang="it-IT" dirty="0"/>
              <a:t> on </a:t>
            </a:r>
            <a:r>
              <a:rPr lang="it-IT" dirty="0" err="1"/>
              <a:t>carrier</a:t>
            </a:r>
            <a:r>
              <a:rPr lang="it-IT" dirty="0"/>
              <a:t> </a:t>
            </a:r>
            <a:r>
              <a:rPr lang="it-IT" dirty="0" err="1"/>
              <a:t>frequencies</a:t>
            </a:r>
            <a:r>
              <a:rPr lang="it-IT" dirty="0"/>
              <a:t> of 35-40KHz</a:t>
            </a:r>
            <a:endParaRPr lang="en-US" dirty="0"/>
          </a:p>
          <a:p>
            <a:pPr marL="0" indent="0" algn="just">
              <a:buNone/>
            </a:pPr>
            <a:r>
              <a:rPr lang="en-US" b="1" dirty="0"/>
              <a:t>Interface</a:t>
            </a:r>
          </a:p>
          <a:p>
            <a:pPr marL="0" indent="0" algn="just">
              <a:buNone/>
            </a:pPr>
            <a:r>
              <a:rPr lang="it-IT" dirty="0"/>
              <a:t>VCC and GND for power supply and SIG for </a:t>
            </a:r>
            <a:r>
              <a:rPr lang="it-IT" dirty="0" err="1"/>
              <a:t>measuring</a:t>
            </a:r>
            <a:r>
              <a:rPr lang="it-IT" dirty="0"/>
              <a:t> the IR </a:t>
            </a:r>
            <a:r>
              <a:rPr lang="it-IT" dirty="0" err="1"/>
              <a:t>signals</a:t>
            </a:r>
            <a:r>
              <a:rPr lang="it-IT" dirty="0"/>
              <a:t> </a:t>
            </a:r>
            <a:r>
              <a:rPr lang="it-IT" dirty="0" err="1"/>
              <a:t>recieved</a:t>
            </a:r>
            <a:r>
              <a:rPr lang="it-IT" dirty="0"/>
              <a:t>.</a:t>
            </a:r>
            <a:endParaRPr lang="en-US" dirty="0"/>
          </a:p>
          <a:p>
            <a:pPr marL="0" indent="0" algn="just">
              <a:buNone/>
            </a:pPr>
            <a:endParaRPr lang="en-US" dirty="0"/>
          </a:p>
        </p:txBody>
      </p:sp>
      <p:sp>
        <p:nvSpPr>
          <p:cNvPr id="6" name="Titolo 1">
            <a:extLst>
              <a:ext uri="{FF2B5EF4-FFF2-40B4-BE49-F238E27FC236}">
                <a16:creationId xmlns:a16="http://schemas.microsoft.com/office/drawing/2014/main" id="{E6E5CD23-17AA-4E88-AE38-0A648F952C8D}"/>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12756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A3E7ECED-AE06-4428-82EE-0D2D8BDA3BF6}"/>
              </a:ext>
            </a:extLst>
          </p:cNvPr>
          <p:cNvPicPr>
            <a:picLocks noGrp="1" noChangeAspect="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291" y="1543034"/>
            <a:ext cx="2622337" cy="1947085"/>
          </a:xfrm>
        </p:spPr>
      </p:pic>
      <p:sp>
        <p:nvSpPr>
          <p:cNvPr id="4" name="Segnaposto contenuto 3">
            <a:extLst>
              <a:ext uri="{FF2B5EF4-FFF2-40B4-BE49-F238E27FC236}">
                <a16:creationId xmlns:a16="http://schemas.microsoft.com/office/drawing/2014/main" id="{5DFB0323-3EDA-49D2-AFD4-E87C75856F39}"/>
              </a:ext>
            </a:extLst>
          </p:cNvPr>
          <p:cNvSpPr>
            <a:spLocks noGrp="1"/>
          </p:cNvSpPr>
          <p:nvPr>
            <p:ph sz="half" idx="2"/>
          </p:nvPr>
        </p:nvSpPr>
        <p:spPr>
          <a:xfrm>
            <a:off x="6780776" y="1646238"/>
            <a:ext cx="4572000" cy="3687762"/>
          </a:xfrm>
        </p:spPr>
        <p:txBody>
          <a:bodyPr>
            <a:noAutofit/>
          </a:bodyPr>
          <a:lstStyle/>
          <a:p>
            <a:pPr marL="0" indent="0" algn="just">
              <a:buNone/>
            </a:pPr>
            <a:r>
              <a:rPr lang="en-US" b="1" dirty="0"/>
              <a:t>Observations on the schematics</a:t>
            </a:r>
          </a:p>
          <a:p>
            <a:pPr marL="0" indent="0" algn="just">
              <a:buNone/>
            </a:pPr>
            <a:r>
              <a:rPr lang="en-US" dirty="0"/>
              <a:t>The interface on the PCB is a simple wrapping circuit with a power status led (D1), a SIG status led (D2) and a capacitor for power stability (C1).</a:t>
            </a:r>
          </a:p>
          <a:p>
            <a:pPr marL="0" indent="0" algn="just">
              <a:buNone/>
            </a:pPr>
            <a:r>
              <a:rPr lang="en-US" b="1" dirty="0"/>
              <a:t>Remarks on the TL1838</a:t>
            </a:r>
          </a:p>
          <a:p>
            <a:pPr marL="0" indent="0" algn="just">
              <a:buNone/>
            </a:pPr>
            <a:r>
              <a:rPr lang="en-US" dirty="0"/>
              <a:t>The component has all the elements for receiving 35-40KHz modulated signals in intervals of 600μs.</a:t>
            </a:r>
            <a:br>
              <a:rPr lang="en-US" dirty="0"/>
            </a:br>
            <a:r>
              <a:rPr lang="en-US" dirty="0"/>
              <a:t>Unfortunately, we did not find the precise schematics of the component but only black-box schemes of its functioning.</a:t>
            </a:r>
          </a:p>
        </p:txBody>
      </p:sp>
      <p:pic>
        <p:nvPicPr>
          <p:cNvPr id="8" name="Immagine 7">
            <a:extLst>
              <a:ext uri="{FF2B5EF4-FFF2-40B4-BE49-F238E27FC236}">
                <a16:creationId xmlns:a16="http://schemas.microsoft.com/office/drawing/2014/main" id="{6D5A36F4-912D-4E61-A9E1-9B210C81A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40491" y="2844113"/>
            <a:ext cx="3197204" cy="1808106"/>
          </a:xfrm>
          <a:prstGeom prst="rect">
            <a:avLst/>
          </a:prstGeom>
        </p:spPr>
      </p:pic>
      <p:pic>
        <p:nvPicPr>
          <p:cNvPr id="9" name="Immagine 8">
            <a:extLst>
              <a:ext uri="{FF2B5EF4-FFF2-40B4-BE49-F238E27FC236}">
                <a16:creationId xmlns:a16="http://schemas.microsoft.com/office/drawing/2014/main" id="{B5FAACC9-2E22-472B-A7B6-117CB1C8259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7895" y="4792945"/>
            <a:ext cx="3547239" cy="1082110"/>
          </a:xfrm>
          <a:prstGeom prst="rect">
            <a:avLst/>
          </a:prstGeom>
        </p:spPr>
      </p:pic>
      <p:sp>
        <p:nvSpPr>
          <p:cNvPr id="10" name="Titolo 1">
            <a:extLst>
              <a:ext uri="{FF2B5EF4-FFF2-40B4-BE49-F238E27FC236}">
                <a16:creationId xmlns:a16="http://schemas.microsoft.com/office/drawing/2014/main" id="{5F009BDB-55E2-4F56-92EF-3D1AE1C2F994}"/>
              </a:ext>
            </a:extLst>
          </p:cNvPr>
          <p:cNvSpPr txBox="1">
            <a:spLocks/>
          </p:cNvSpPr>
          <p:nvPr/>
        </p:nvSpPr>
        <p:spPr>
          <a:xfrm>
            <a:off x="166863" y="790290"/>
            <a:ext cx="3673415" cy="496049"/>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a:ln w="0"/>
                <a:solidFill>
                  <a:schemeClr val="accent1"/>
                </a:solidFill>
                <a:effectLst>
                  <a:outerShdw blurRad="38100" dist="25400" dir="5400000" algn="ctr" rotWithShape="0">
                    <a:srgbClr val="6E747A">
                      <a:alpha val="43000"/>
                    </a:srgbClr>
                  </a:outerShdw>
                </a:effectLst>
              </a:rPr>
              <a:t>The </a:t>
            </a:r>
            <a:r>
              <a:rPr lang="it-IT" b="0" dirty="0" err="1">
                <a:ln w="0"/>
                <a:solidFill>
                  <a:schemeClr val="accent1"/>
                </a:solidFill>
                <a:effectLst>
                  <a:outerShdw blurRad="38100" dist="25400" dir="5400000" algn="ctr" rotWithShape="0">
                    <a:srgbClr val="6E747A">
                      <a:alpha val="43000"/>
                    </a:srgbClr>
                  </a:outerShdw>
                </a:effectLst>
              </a:rPr>
              <a:t>Schematics</a:t>
            </a:r>
            <a:r>
              <a:rPr lang="it-IT" b="0" dirty="0">
                <a:ln w="0"/>
                <a:solidFill>
                  <a:schemeClr val="accent1"/>
                </a:solidFill>
                <a:effectLst>
                  <a:outerShdw blurRad="38100" dist="25400" dir="5400000" algn="ctr" rotWithShape="0">
                    <a:srgbClr val="6E747A">
                      <a:alpha val="43000"/>
                    </a:srgbClr>
                  </a:outerShdw>
                </a:effectLst>
              </a:rPr>
              <a:t>:</a:t>
            </a:r>
            <a:endParaRPr lang="en-US" b="0" dirty="0">
              <a:ln w="0"/>
              <a:solidFill>
                <a:schemeClr val="accent1"/>
              </a:solidFill>
              <a:effectLst>
                <a:outerShdw blurRad="38100" dist="25400" dir="5400000" algn="ctr" rotWithShape="0">
                  <a:srgbClr val="6E747A">
                    <a:alpha val="43000"/>
                  </a:srgbClr>
                </a:outerShdw>
              </a:effectLst>
            </a:endParaRPr>
          </a:p>
        </p:txBody>
      </p:sp>
      <p:sp>
        <p:nvSpPr>
          <p:cNvPr id="11" name="Titolo 1">
            <a:extLst>
              <a:ext uri="{FF2B5EF4-FFF2-40B4-BE49-F238E27FC236}">
                <a16:creationId xmlns:a16="http://schemas.microsoft.com/office/drawing/2014/main" id="{55BD1FFB-53B0-4B70-8993-D0B5C3411C65}"/>
              </a:ext>
            </a:extLst>
          </p:cNvPr>
          <p:cNvSpPr txBox="1">
            <a:spLocks/>
          </p:cNvSpPr>
          <p:nvPr/>
        </p:nvSpPr>
        <p:spPr>
          <a:xfrm>
            <a:off x="6137695" y="373811"/>
            <a:ext cx="5795513" cy="605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IR Receiver </a:t>
            </a:r>
            <a:r>
              <a:rPr lang="it-IT" dirty="0" err="1"/>
              <a:t>Module</a:t>
            </a:r>
            <a:endParaRPr lang="en-US" dirty="0"/>
          </a:p>
        </p:txBody>
      </p:sp>
    </p:spTree>
    <p:extLst>
      <p:ext uri="{BB962C8B-B14F-4D97-AF65-F5344CB8AC3E}">
        <p14:creationId xmlns:p14="http://schemas.microsoft.com/office/powerpoint/2010/main" val="30354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ABEB370-C084-4450-A853-13068BBD3F1A}"/>
              </a:ext>
            </a:extLst>
          </p:cNvPr>
          <p:cNvPicPr>
            <a:picLocks noGrp="1" noChangeAspect="1"/>
          </p:cNvPicPr>
          <p:nvPr>
            <p:ph sz="half" idx="1"/>
          </p:nvPr>
        </p:nvPicPr>
        <p:blipFill>
          <a:blip r:embed="rId2"/>
          <a:stretch>
            <a:fillRect/>
          </a:stretch>
        </p:blipFill>
        <p:spPr>
          <a:xfrm>
            <a:off x="258791" y="133775"/>
            <a:ext cx="3025824" cy="3029826"/>
          </a:xfrm>
          <a:prstGeom prst="rect">
            <a:avLst/>
          </a:prstGeom>
        </p:spPr>
      </p:pic>
      <p:sp>
        <p:nvSpPr>
          <p:cNvPr id="4" name="Segnaposto contenuto 3">
            <a:extLst>
              <a:ext uri="{FF2B5EF4-FFF2-40B4-BE49-F238E27FC236}">
                <a16:creationId xmlns:a16="http://schemas.microsoft.com/office/drawing/2014/main" id="{0016C880-F2C2-4B17-8831-97D5054EADD5}"/>
              </a:ext>
            </a:extLst>
          </p:cNvPr>
          <p:cNvSpPr>
            <a:spLocks noGrp="1"/>
          </p:cNvSpPr>
          <p:nvPr>
            <p:ph sz="half" idx="2"/>
          </p:nvPr>
        </p:nvSpPr>
        <p:spPr/>
        <p:txBody>
          <a:bodyPr>
            <a:normAutofit lnSpcReduction="10000"/>
          </a:bodyPr>
          <a:lstStyle/>
          <a:p>
            <a:pPr marL="0" indent="0" algn="just">
              <a:buNone/>
            </a:pPr>
            <a:r>
              <a:rPr lang="en-US" b="1" dirty="0"/>
              <a:t>From electrical to rotational energy</a:t>
            </a:r>
          </a:p>
          <a:p>
            <a:pPr marL="0" indent="0" algn="just">
              <a:buNone/>
            </a:pPr>
            <a:r>
              <a:rPr lang="en-US" dirty="0"/>
              <a:t>Two permanent magnets are placed next to an electromagnet whose inductor connectors (a pair of brushes) are placed in contact with a split-ring commutator.</a:t>
            </a:r>
          </a:p>
          <a:p>
            <a:pPr marL="0" indent="0" algn="just">
              <a:buNone/>
            </a:pPr>
            <a:r>
              <a:rPr lang="en-US" dirty="0"/>
              <a:t>With this simple configuration shown in these pictures (real DC motors may have more than 2 sectors), as the electromagnet is moving its polarity is changing and the shaft may keep rotating.</a:t>
            </a:r>
          </a:p>
        </p:txBody>
      </p:sp>
      <p:pic>
        <p:nvPicPr>
          <p:cNvPr id="1026" name="Picture 2" descr="motor_revolution.JPG">
            <a:extLst>
              <a:ext uri="{FF2B5EF4-FFF2-40B4-BE49-F238E27FC236}">
                <a16:creationId xmlns:a16="http://schemas.microsoft.com/office/drawing/2014/main" id="{1431D973-8E51-4DC7-9183-47A892CEF7C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4784" y="2466692"/>
            <a:ext cx="2816598" cy="1029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c-motor-tear-down.JPG">
            <a:extLst>
              <a:ext uri="{FF2B5EF4-FFF2-40B4-BE49-F238E27FC236}">
                <a16:creationId xmlns:a16="http://schemas.microsoft.com/office/drawing/2014/main" id="{F4C9282A-2508-49ED-A168-B99173151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28" y="3829050"/>
            <a:ext cx="4895503" cy="2048233"/>
          </a:xfrm>
          <a:prstGeom prst="rect">
            <a:avLst/>
          </a:prstGeom>
          <a:noFill/>
          <a:extLst>
            <a:ext uri="{909E8E84-426E-40DD-AFC4-6F175D3DCCD1}">
              <a14:hiddenFill xmlns:a14="http://schemas.microsoft.com/office/drawing/2010/main">
                <a:solidFill>
                  <a:srgbClr val="FFFFFF"/>
                </a:solidFill>
              </a14:hiddenFill>
            </a:ext>
          </a:extLst>
        </p:spPr>
      </p:pic>
      <p:sp>
        <p:nvSpPr>
          <p:cNvPr id="7" name="Titolo 1">
            <a:extLst>
              <a:ext uri="{FF2B5EF4-FFF2-40B4-BE49-F238E27FC236}">
                <a16:creationId xmlns:a16="http://schemas.microsoft.com/office/drawing/2014/main" id="{CED48133-940B-4944-B4EA-A799EB55706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The (Simple) Physics of a DC Motor</a:t>
            </a:r>
            <a:endParaRPr lang="en-US" dirty="0"/>
          </a:p>
        </p:txBody>
      </p:sp>
    </p:spTree>
    <p:extLst>
      <p:ext uri="{BB962C8B-B14F-4D97-AF65-F5344CB8AC3E}">
        <p14:creationId xmlns:p14="http://schemas.microsoft.com/office/powerpoint/2010/main" val="221659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1628D0A3-6076-4AB7-B49E-29F1ABE198C6}"/>
              </a:ext>
            </a:extLst>
          </p:cNvPr>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295398" y="3211417"/>
            <a:ext cx="3458654" cy="2472207"/>
          </a:xfrm>
          <a:prstGeom prst="rect">
            <a:avLst/>
          </a:prstGeom>
        </p:spPr>
      </p:pic>
      <p:sp>
        <p:nvSpPr>
          <p:cNvPr id="4" name="Segnaposto contenuto 3">
            <a:extLst>
              <a:ext uri="{FF2B5EF4-FFF2-40B4-BE49-F238E27FC236}">
                <a16:creationId xmlns:a16="http://schemas.microsoft.com/office/drawing/2014/main" id="{F4C15C1D-0DC9-44E3-93E5-984897230C6E}"/>
              </a:ext>
            </a:extLst>
          </p:cNvPr>
          <p:cNvSpPr>
            <a:spLocks noGrp="1"/>
          </p:cNvSpPr>
          <p:nvPr>
            <p:ph sz="half" idx="2"/>
          </p:nvPr>
        </p:nvSpPr>
        <p:spPr>
          <a:xfrm>
            <a:off x="6669391" y="704849"/>
            <a:ext cx="4572000" cy="5372101"/>
          </a:xfrm>
        </p:spPr>
        <p:txBody>
          <a:bodyPr>
            <a:noAutofit/>
          </a:bodyPr>
          <a:lstStyle/>
          <a:p>
            <a:pPr marL="0" indent="0">
              <a:buNone/>
            </a:pPr>
            <a:r>
              <a:rPr lang="en-US" dirty="0"/>
              <a:t>In order to have different speeds on a DC motor, it’s </a:t>
            </a:r>
            <a:r>
              <a:rPr lang="en-US" dirty="0" err="1"/>
              <a:t>sufficent</a:t>
            </a:r>
            <a:r>
              <a:rPr lang="en-US" dirty="0"/>
              <a:t> to provide different values of voltage.</a:t>
            </a:r>
            <a:r>
              <a:rPr lang="en-US" b="1" dirty="0"/>
              <a:t> </a:t>
            </a:r>
            <a:r>
              <a:rPr lang="en-US" dirty="0"/>
              <a:t>But how can we provide such values when or microcontrollers only support Digital Outputs (e.g. all or nothing)?</a:t>
            </a:r>
          </a:p>
          <a:p>
            <a:pPr marL="0" indent="0">
              <a:buNone/>
            </a:pPr>
            <a:r>
              <a:rPr lang="en-US" b="1" dirty="0"/>
              <a:t>With Pulse Width Modulation (PWM)</a:t>
            </a:r>
          </a:p>
          <a:p>
            <a:pPr marL="0" indent="0">
              <a:buNone/>
            </a:pPr>
            <a:r>
              <a:rPr lang="en-US" dirty="0"/>
              <a:t>PWM is a technique which permits to adjust the average value of the voltage that’s going to the electronic device by turning on and off the power at a fast rate. The average voltage depends on the duty cycle.</a:t>
            </a:r>
          </a:p>
          <a:p>
            <a:pPr marL="0" indent="0">
              <a:buNone/>
            </a:pPr>
            <a:r>
              <a:rPr lang="en-US" dirty="0"/>
              <a:t>Almost every Arduino module and shield comes with at least one GPIO which supports PWM.</a:t>
            </a:r>
          </a:p>
        </p:txBody>
      </p:sp>
      <p:pic>
        <p:nvPicPr>
          <p:cNvPr id="11" name="Immagine 10">
            <a:extLst>
              <a:ext uri="{FF2B5EF4-FFF2-40B4-BE49-F238E27FC236}">
                <a16:creationId xmlns:a16="http://schemas.microsoft.com/office/drawing/2014/main" id="{BD136818-5314-492A-A498-5D381463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09" y="2232211"/>
            <a:ext cx="4148233" cy="658532"/>
          </a:xfrm>
          <a:prstGeom prst="rect">
            <a:avLst/>
          </a:prstGeom>
        </p:spPr>
      </p:pic>
      <p:sp>
        <p:nvSpPr>
          <p:cNvPr id="9" name="Titolo 1">
            <a:extLst>
              <a:ext uri="{FF2B5EF4-FFF2-40B4-BE49-F238E27FC236}">
                <a16:creationId xmlns:a16="http://schemas.microsoft.com/office/drawing/2014/main" id="{973A5D03-B46B-4858-863A-997E6E8CBE46}"/>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Controlling</a:t>
            </a:r>
            <a:r>
              <a:rPr lang="it-IT" b="0" dirty="0">
                <a:ln w="0"/>
                <a:solidFill>
                  <a:schemeClr val="accent1"/>
                </a:solidFill>
                <a:effectLst>
                  <a:outerShdw blurRad="38100" dist="25400" dir="5400000" algn="ctr" rotWithShape="0">
                    <a:srgbClr val="6E747A">
                      <a:alpha val="43000"/>
                    </a:srgbClr>
                  </a:outerShdw>
                </a:effectLst>
              </a:rPr>
              <a:t> the Speed with PWM:</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1416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A6F01312-6F12-4776-B345-3E351C63A65E}"/>
              </a:ext>
            </a:extLst>
          </p:cNvPr>
          <p:cNvSpPr>
            <a:spLocks noGrp="1"/>
          </p:cNvSpPr>
          <p:nvPr>
            <p:ph sz="half" idx="2"/>
          </p:nvPr>
        </p:nvSpPr>
        <p:spPr>
          <a:xfrm>
            <a:off x="6625711" y="1910568"/>
            <a:ext cx="4572000" cy="3810001"/>
          </a:xfrm>
        </p:spPr>
        <p:txBody>
          <a:bodyPr>
            <a:normAutofit fontScale="92500" lnSpcReduction="10000"/>
          </a:bodyPr>
          <a:lstStyle/>
          <a:p>
            <a:pPr marL="0" indent="0" algn="just">
              <a:buNone/>
            </a:pPr>
            <a:r>
              <a:rPr lang="en-US" dirty="0"/>
              <a:t>In order to control both the PWM ‘voltage’ and the wheels’ direction (inverting the voltage means inverting the rotation), the most common module in amateur projects is the </a:t>
            </a:r>
            <a:r>
              <a:rPr lang="en-US" b="1" dirty="0"/>
              <a:t>L298N</a:t>
            </a:r>
            <a:r>
              <a:rPr lang="en-US" dirty="0"/>
              <a:t>.</a:t>
            </a:r>
          </a:p>
          <a:p>
            <a:pPr marL="0" indent="0" algn="just">
              <a:buNone/>
            </a:pPr>
            <a:r>
              <a:rPr lang="en-US" dirty="0"/>
              <a:t>This module supports voltages between 5 and 35V, with a peak current up to 2A.</a:t>
            </a:r>
          </a:p>
          <a:p>
            <a:pPr marL="0" indent="0" algn="just">
              <a:buNone/>
            </a:pPr>
            <a:r>
              <a:rPr lang="en-US" dirty="0"/>
              <a:t>Here we show a single module capable of controlling two wheels at the same time, but we actually make use of a bigger module with 2xL298N and some support circuits for controlling also Servo Motors.</a:t>
            </a:r>
          </a:p>
        </p:txBody>
      </p:sp>
      <p:pic>
        <p:nvPicPr>
          <p:cNvPr id="3074" name="Picture 2" descr="L298N Dual H-Bridge Motor Driver">
            <a:extLst>
              <a:ext uri="{FF2B5EF4-FFF2-40B4-BE49-F238E27FC236}">
                <a16:creationId xmlns:a16="http://schemas.microsoft.com/office/drawing/2014/main" id="{DAFA49AB-EECF-49A8-A00D-25FD50212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35" y="1842245"/>
            <a:ext cx="3048000" cy="223520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772CDFBF-E47C-4D6A-9C37-445528460B3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4289" y="4344084"/>
            <a:ext cx="3738665" cy="1518833"/>
          </a:xfrm>
          <a:prstGeom prst="rect">
            <a:avLst/>
          </a:prstGeom>
        </p:spPr>
      </p:pic>
      <p:pic>
        <p:nvPicPr>
          <p:cNvPr id="6" name="Immagine 5">
            <a:extLst>
              <a:ext uri="{FF2B5EF4-FFF2-40B4-BE49-F238E27FC236}">
                <a16:creationId xmlns:a16="http://schemas.microsoft.com/office/drawing/2014/main" id="{DAA460CA-3E41-4EF9-A60E-AB22C5070D72}"/>
              </a:ext>
            </a:extLst>
          </p:cNvPr>
          <p:cNvPicPr>
            <a:picLocks noChangeAspect="1"/>
          </p:cNvPicPr>
          <p:nvPr/>
        </p:nvPicPr>
        <p:blipFill rotWithShape="1">
          <a:blip r:embed="rId4">
            <a:clrChange>
              <a:clrFrom>
                <a:srgbClr val="FFFFFF"/>
              </a:clrFrom>
              <a:clrTo>
                <a:srgbClr val="FFFFFF">
                  <a:alpha val="0"/>
                </a:srgbClr>
              </a:clrTo>
            </a:clrChange>
          </a:blip>
          <a:srcRect t="3057"/>
          <a:stretch/>
        </p:blipFill>
        <p:spPr>
          <a:xfrm>
            <a:off x="3483088" y="1910568"/>
            <a:ext cx="2702258" cy="2166878"/>
          </a:xfrm>
          <a:prstGeom prst="rect">
            <a:avLst/>
          </a:prstGeom>
        </p:spPr>
      </p:pic>
      <p:sp>
        <p:nvSpPr>
          <p:cNvPr id="7" name="Titolo 1">
            <a:extLst>
              <a:ext uri="{FF2B5EF4-FFF2-40B4-BE49-F238E27FC236}">
                <a16:creationId xmlns:a16="http://schemas.microsoft.com/office/drawing/2014/main" id="{B2EBA42F-2891-43FF-B27E-36A3DD1D39A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dirty="0"/>
              <a:t>One </a:t>
            </a:r>
            <a:r>
              <a:rPr lang="it-IT" dirty="0" err="1"/>
              <a:t>module</a:t>
            </a:r>
            <a:r>
              <a:rPr lang="it-IT" dirty="0"/>
              <a:t> to control </a:t>
            </a:r>
            <a:r>
              <a:rPr lang="it-IT" dirty="0" err="1"/>
              <a:t>them</a:t>
            </a:r>
            <a:r>
              <a:rPr lang="it-IT" dirty="0"/>
              <a:t> </a:t>
            </a:r>
            <a:r>
              <a:rPr lang="it-IT" dirty="0" err="1"/>
              <a:t>all</a:t>
            </a:r>
            <a:r>
              <a:rPr lang="it-IT" dirty="0"/>
              <a:t>...</a:t>
            </a:r>
            <a:endParaRPr lang="en-US" dirty="0"/>
          </a:p>
        </p:txBody>
      </p:sp>
    </p:spTree>
    <p:extLst>
      <p:ext uri="{BB962C8B-B14F-4D97-AF65-F5344CB8AC3E}">
        <p14:creationId xmlns:p14="http://schemas.microsoft.com/office/powerpoint/2010/main" val="42735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E90A77A4-69EF-4B9B-8285-7655C704FC80}"/>
              </a:ext>
            </a:extLst>
          </p:cNvPr>
          <p:cNvSpPr>
            <a:spLocks noGrp="1"/>
          </p:cNvSpPr>
          <p:nvPr>
            <p:ph sz="half" idx="2"/>
          </p:nvPr>
        </p:nvSpPr>
        <p:spPr>
          <a:xfrm>
            <a:off x="6324600" y="1492251"/>
            <a:ext cx="5197641" cy="4584700"/>
          </a:xfrm>
        </p:spPr>
        <p:txBody>
          <a:bodyPr>
            <a:noAutofit/>
          </a:bodyPr>
          <a:lstStyle/>
          <a:p>
            <a:pPr marL="0" indent="0">
              <a:buNone/>
            </a:pPr>
            <a:r>
              <a:rPr lang="en-US" b="1" dirty="0"/>
              <a:t>Perfect control over angular position</a:t>
            </a:r>
          </a:p>
          <a:p>
            <a:pPr marL="0" indent="0">
              <a:buNone/>
            </a:pPr>
            <a:r>
              <a:rPr lang="en-US" dirty="0"/>
              <a:t>Servomotor is a term used to refer to motors suitable for use in a closed-loop control system (e.g. a system where the control action from the controller is dependent on feedback from the process).</a:t>
            </a:r>
          </a:p>
          <a:p>
            <a:pPr marL="0" indent="0">
              <a:buNone/>
            </a:pPr>
            <a:r>
              <a:rPr lang="en-US" dirty="0"/>
              <a:t>In our contest, our servomotor is a rotary actuator whose orientation can be precisely controlled with a simple PWM signal.</a:t>
            </a:r>
          </a:p>
          <a:p>
            <a:pPr marL="0" indent="0">
              <a:buNone/>
            </a:pPr>
            <a:r>
              <a:rPr lang="en-US" dirty="0"/>
              <a:t>This allows us to make the Echo Locator of the car ‘look around’ at precise degrees.</a:t>
            </a:r>
          </a:p>
        </p:txBody>
      </p:sp>
      <p:pic>
        <p:nvPicPr>
          <p:cNvPr id="1026" name="Picture 2" descr="Image result for servo motor arduino">
            <a:extLst>
              <a:ext uri="{FF2B5EF4-FFF2-40B4-BE49-F238E27FC236}">
                <a16:creationId xmlns:a16="http://schemas.microsoft.com/office/drawing/2014/main" id="{DDF6D593-5AF4-430C-B9CD-2377E81C4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59" y="1981199"/>
            <a:ext cx="3854116" cy="2220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rvo motor arduino">
            <a:extLst>
              <a:ext uri="{FF2B5EF4-FFF2-40B4-BE49-F238E27FC236}">
                <a16:creationId xmlns:a16="http://schemas.microsoft.com/office/drawing/2014/main" id="{9CCE7C99-F1CF-42E8-ACED-CC7D2C69C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050" y="4260126"/>
            <a:ext cx="2930187" cy="1681389"/>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34D34E56-67AA-4E22-9D9A-00D71160F4D9}"/>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Tree>
    <p:extLst>
      <p:ext uri="{BB962C8B-B14F-4D97-AF65-F5344CB8AC3E}">
        <p14:creationId xmlns:p14="http://schemas.microsoft.com/office/powerpoint/2010/main" val="427687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8" name="Immagine 7">
            <a:extLst>
              <a:ext uri="{FF2B5EF4-FFF2-40B4-BE49-F238E27FC236}">
                <a16:creationId xmlns:a16="http://schemas.microsoft.com/office/drawing/2014/main" id="{49AB3089-720F-4F90-9292-AAF3596D3DE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62626" y="1921869"/>
            <a:ext cx="4610174" cy="4610174"/>
          </a:xfrm>
          <a:prstGeom prst="rect">
            <a:avLst/>
          </a:prstGeom>
        </p:spPr>
      </p:pic>
      <p:sp>
        <p:nvSpPr>
          <p:cNvPr id="9" name="Segnaposto contenuto 2">
            <a:extLst>
              <a:ext uri="{FF2B5EF4-FFF2-40B4-BE49-F238E27FC236}">
                <a16:creationId xmlns:a16="http://schemas.microsoft.com/office/drawing/2014/main" id="{8A02D25C-E871-4582-A02A-BDB94014EE19}"/>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DC motors + Wheels:</a:t>
            </a:r>
          </a:p>
          <a:p>
            <a:pPr lvl="1"/>
            <a:r>
              <a:rPr lang="it-IT"/>
              <a:t>Sold in couples, 5 euros on Amazon, much less on Aliexpress.</a:t>
            </a:r>
          </a:p>
          <a:p>
            <a:pPr lvl="1"/>
            <a:r>
              <a:rPr lang="it-IT"/>
              <a:t>Rated 3V – 6V</a:t>
            </a:r>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3"/>
          <a:stretch>
            <a:fillRect/>
          </a:stretch>
        </p:blipFill>
        <p:spPr>
          <a:xfrm>
            <a:off x="592249" y="420580"/>
            <a:ext cx="4136439" cy="5515252"/>
          </a:xfrm>
          <a:prstGeom prst="rect">
            <a:avLst/>
          </a:prstGeom>
        </p:spPr>
      </p:pic>
      <p:sp>
        <p:nvSpPr>
          <p:cNvPr id="11" name="Ovale 10">
            <a:extLst>
              <a:ext uri="{FF2B5EF4-FFF2-40B4-BE49-F238E27FC236}">
                <a16:creationId xmlns:a16="http://schemas.microsoft.com/office/drawing/2014/main" id="{C5ED9FD4-0A51-4D21-9DE3-BFEADC1E877E}"/>
              </a:ext>
            </a:extLst>
          </p:cNvPr>
          <p:cNvSpPr/>
          <p:nvPr/>
        </p:nvSpPr>
        <p:spPr>
          <a:xfrm>
            <a:off x="975800" y="1660124"/>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34D1A18D-1215-4FEE-89B4-0E8E31F34A01}"/>
              </a:ext>
            </a:extLst>
          </p:cNvPr>
          <p:cNvSpPr/>
          <p:nvPr/>
        </p:nvSpPr>
        <p:spPr>
          <a:xfrm>
            <a:off x="3306247" y="1602273"/>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869F7106-4E46-4759-93E9-3306613BE885}"/>
              </a:ext>
            </a:extLst>
          </p:cNvPr>
          <p:cNvSpPr/>
          <p:nvPr/>
        </p:nvSpPr>
        <p:spPr>
          <a:xfrm>
            <a:off x="1048301" y="354367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2B00B947-C231-4B06-89BC-CE5B37E54FA7}"/>
              </a:ext>
            </a:extLst>
          </p:cNvPr>
          <p:cNvSpPr/>
          <p:nvPr/>
        </p:nvSpPr>
        <p:spPr>
          <a:xfrm>
            <a:off x="3306247" y="3429000"/>
            <a:ext cx="948294" cy="9482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2691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1C278273-47CA-4A2E-BE99-DE41FA0DDA84}"/>
              </a:ext>
            </a:extLst>
          </p:cNvPr>
          <p:cNvSpPr>
            <a:spLocks noGrp="1"/>
          </p:cNvSpPr>
          <p:nvPr>
            <p:ph sz="half" idx="2"/>
          </p:nvPr>
        </p:nvSpPr>
        <p:spPr/>
        <p:txBody>
          <a:bodyPr>
            <a:normAutofit fontScale="92500" lnSpcReduction="10000"/>
          </a:bodyPr>
          <a:lstStyle/>
          <a:p>
            <a:pPr marL="0" indent="0" algn="just">
              <a:buNone/>
            </a:pPr>
            <a:r>
              <a:rPr lang="en-US" dirty="0"/>
              <a:t>Servomotors are a simple combination of a DC motor, a potentiometer and a closed-loop control circuit.</a:t>
            </a:r>
          </a:p>
          <a:p>
            <a:pPr marL="0" indent="0" algn="just">
              <a:buNone/>
            </a:pPr>
            <a:r>
              <a:rPr lang="en-US" dirty="0"/>
              <a:t>The DC motor is attached by gears to control the output shaft orientation. When the shaft of the motor is at the desired position, the power supplied to the motor is stopped by the op-amp in the closed-loop control circuit.</a:t>
            </a:r>
          </a:p>
          <a:p>
            <a:pPr marL="0" indent="0" algn="just">
              <a:buNone/>
            </a:pPr>
            <a:r>
              <a:rPr lang="en-US" dirty="0"/>
              <a:t>The motor's speed is proportional to the difference between its actual position and desired position. This is called proportional control.</a:t>
            </a:r>
          </a:p>
        </p:txBody>
      </p:sp>
      <p:pic>
        <p:nvPicPr>
          <p:cNvPr id="2050" name="Picture 2" descr="Image result for servo motor diagram">
            <a:extLst>
              <a:ext uri="{FF2B5EF4-FFF2-40B4-BE49-F238E27FC236}">
                <a16:creationId xmlns:a16="http://schemas.microsoft.com/office/drawing/2014/main" id="{AD8273CF-82AF-44DD-9A38-2951C128AE3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8031" y="2117558"/>
            <a:ext cx="4433285" cy="3228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BA59DCD3-1226-4EE6-8FD4-CA12C3C570E2}"/>
              </a:ext>
            </a:extLst>
          </p:cNvPr>
          <p:cNvSpPr txBox="1">
            <a:spLocks/>
          </p:cNvSpPr>
          <p:nvPr/>
        </p:nvSpPr>
        <p:spPr>
          <a:xfrm>
            <a:off x="4781551" y="373811"/>
            <a:ext cx="7151658" cy="13533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en-US" dirty="0"/>
              <a:t>Servomotors</a:t>
            </a:r>
          </a:p>
        </p:txBody>
      </p:sp>
      <p:sp>
        <p:nvSpPr>
          <p:cNvPr id="6" name="Titolo 1">
            <a:extLst>
              <a:ext uri="{FF2B5EF4-FFF2-40B4-BE49-F238E27FC236}">
                <a16:creationId xmlns:a16="http://schemas.microsoft.com/office/drawing/2014/main" id="{1E953B17-182A-44C0-BBC1-66FC986D31D9}"/>
              </a:ext>
            </a:extLst>
          </p:cNvPr>
          <p:cNvSpPr txBox="1">
            <a:spLocks/>
          </p:cNvSpPr>
          <p:nvPr/>
        </p:nvSpPr>
        <p:spPr>
          <a:xfrm>
            <a:off x="206206" y="974440"/>
            <a:ext cx="5637037" cy="496049"/>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b="0" dirty="0" err="1">
                <a:ln w="0"/>
                <a:solidFill>
                  <a:schemeClr val="accent1"/>
                </a:solidFill>
                <a:effectLst>
                  <a:outerShdw blurRad="38100" dist="25400" dir="5400000" algn="ctr" rotWithShape="0">
                    <a:srgbClr val="6E747A">
                      <a:alpha val="43000"/>
                    </a:srgbClr>
                  </a:outerShdw>
                </a:effectLst>
              </a:rPr>
              <a:t>ServoMotors</a:t>
            </a:r>
            <a:r>
              <a:rPr lang="it-IT" b="0" dirty="0">
                <a:ln w="0"/>
                <a:solidFill>
                  <a:schemeClr val="accent1"/>
                </a:solidFill>
                <a:effectLst>
                  <a:outerShdw blurRad="38100" dist="25400" dir="5400000" algn="ctr" rotWithShape="0">
                    <a:srgbClr val="6E747A">
                      <a:alpha val="43000"/>
                    </a:srgbClr>
                  </a:outerShdw>
                </a:effectLst>
              </a:rPr>
              <a:t>: </a:t>
            </a:r>
            <a:r>
              <a:rPr lang="it-IT" b="0" dirty="0" err="1">
                <a:ln w="0"/>
                <a:solidFill>
                  <a:schemeClr val="accent1"/>
                </a:solidFill>
                <a:effectLst>
                  <a:outerShdw blurRad="38100" dist="25400" dir="5400000" algn="ctr" rotWithShape="0">
                    <a:srgbClr val="6E747A">
                      <a:alpha val="43000"/>
                    </a:srgbClr>
                  </a:outerShdw>
                </a:effectLst>
              </a:rPr>
              <a:t>how</a:t>
            </a:r>
            <a:r>
              <a:rPr lang="it-IT" b="0" dirty="0">
                <a:ln w="0"/>
                <a:solidFill>
                  <a:schemeClr val="accent1"/>
                </a:solidFill>
                <a:effectLst>
                  <a:outerShdw blurRad="38100" dist="25400" dir="5400000" algn="ctr" rotWithShape="0">
                    <a:srgbClr val="6E747A">
                      <a:alpha val="43000"/>
                    </a:srgbClr>
                  </a:outerShdw>
                </a:effectLst>
              </a:rPr>
              <a:t> do they work?</a:t>
            </a:r>
            <a:endParaRPr lang="en-US" b="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8667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187823" y="1296139"/>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ESP-13 shield</a:t>
            </a:r>
          </a:p>
        </p:txBody>
      </p:sp>
      <p:pic>
        <p:nvPicPr>
          <p:cNvPr id="4" name="Immagine 3">
            <a:extLst>
              <a:ext uri="{FF2B5EF4-FFF2-40B4-BE49-F238E27FC236}">
                <a16:creationId xmlns:a16="http://schemas.microsoft.com/office/drawing/2014/main" id="{DE938C1E-109A-42D2-94CE-70B358541E3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17468" y="1580224"/>
            <a:ext cx="4415972" cy="4415972"/>
          </a:xfrm>
          <a:prstGeom prst="rect">
            <a:avLst/>
          </a:prstGeom>
        </p:spPr>
      </p:pic>
      <p:sp>
        <p:nvSpPr>
          <p:cNvPr id="5" name="Titolo 1">
            <a:extLst>
              <a:ext uri="{FF2B5EF4-FFF2-40B4-BE49-F238E27FC236}">
                <a16:creationId xmlns:a16="http://schemas.microsoft.com/office/drawing/2014/main" id="{41FCAD49-4F87-4A6F-A287-23B6DFB09495}"/>
              </a:ext>
            </a:extLst>
          </p:cNvPr>
          <p:cNvSpPr txBox="1">
            <a:spLocks/>
          </p:cNvSpPr>
          <p:nvPr/>
        </p:nvSpPr>
        <p:spPr>
          <a:xfrm>
            <a:off x="4314597" y="1700431"/>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(odissey)</a:t>
            </a:r>
          </a:p>
        </p:txBody>
      </p:sp>
    </p:spTree>
    <p:extLst>
      <p:ext uri="{BB962C8B-B14F-4D97-AF65-F5344CB8AC3E}">
        <p14:creationId xmlns:p14="http://schemas.microsoft.com/office/powerpoint/2010/main" val="120349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62457" y="670598"/>
            <a:ext cx="5318535" cy="5318535"/>
          </a:xfrm>
          <a:prstGeom prst="rect">
            <a:avLst/>
          </a:prstGeom>
        </p:spPr>
      </p:pic>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670599"/>
            <a:ext cx="6397101"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a:t>The </a:t>
            </a:r>
            <a:r>
              <a:rPr lang="it-IT" b="1"/>
              <a:t>ESP-13</a:t>
            </a:r>
            <a:r>
              <a:rPr lang="it-IT"/>
              <a:t> is an Arduino Uno shield whith an embedded </a:t>
            </a:r>
            <a:r>
              <a:rPr lang="it-IT" b="1"/>
              <a:t>ESP-WROOM02</a:t>
            </a:r>
            <a:r>
              <a:rPr lang="it-IT"/>
              <a:t> module.</a:t>
            </a:r>
          </a:p>
        </p:txBody>
      </p:sp>
      <p:sp>
        <p:nvSpPr>
          <p:cNvPr id="7" name="Ovale 6">
            <a:extLst>
              <a:ext uri="{FF2B5EF4-FFF2-40B4-BE49-F238E27FC236}">
                <a16:creationId xmlns:a16="http://schemas.microsoft.com/office/drawing/2014/main" id="{72E49442-3B45-46EE-89F6-13281B55DF02}"/>
              </a:ext>
            </a:extLst>
          </p:cNvPr>
          <p:cNvSpPr/>
          <p:nvPr/>
        </p:nvSpPr>
        <p:spPr>
          <a:xfrm>
            <a:off x="6858740" y="3087987"/>
            <a:ext cx="1754820" cy="175482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D43E1B76-CA21-4FA6-AD3B-17B9A2660F1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346630"/>
            <a:ext cx="2016964" cy="2016964"/>
          </a:xfrm>
          <a:prstGeom prst="rect">
            <a:avLst/>
          </a:prstGeom>
        </p:spPr>
      </p:pic>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005199" y="1295786"/>
            <a:ext cx="4633150" cy="2287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t>The </a:t>
            </a:r>
            <a:r>
              <a:rPr lang="it-IT" b="1"/>
              <a:t>ESP-WROOM02</a:t>
            </a:r>
            <a:r>
              <a:rPr lang="it-IT"/>
              <a:t> by </a:t>
            </a:r>
            <a:r>
              <a:rPr lang="it-IT" b="1"/>
              <a:t>Espressif</a:t>
            </a:r>
            <a:r>
              <a:rPr lang="it-IT"/>
              <a:t> is an integrated WiFi 802.11 b/g/n module designed for providing wireless connection to embedded systems, it’s powered by an </a:t>
            </a:r>
            <a:r>
              <a:rPr lang="it-IT" b="1"/>
              <a:t>ESP8266EX</a:t>
            </a:r>
            <a:r>
              <a:rPr lang="it-IT"/>
              <a:t> chip, a 32 bit low-power microcontroller, with 2MB of onboard memory and can be programmed with the Arduino IDE.</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208626" y="3654106"/>
            <a:ext cx="6174419" cy="19081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b="1"/>
              <a:t>ESP-13</a:t>
            </a:r>
            <a:r>
              <a:rPr lang="it-IT"/>
              <a:t> by </a:t>
            </a:r>
            <a:r>
              <a:rPr lang="it-IT" b="1"/>
              <a:t>Jaycar</a:t>
            </a:r>
            <a:r>
              <a:rPr lang="it-IT"/>
              <a:t> offers a breakout for all the pins of the ESP-WROOM02, an onboard voltage divider for powering the ESP-WROOM02 itself (Arduino offers a 5V line but ESP8266 uses 3.3V signals both for powering and GPIO communication) and a level shifter for the logic signals coming from and to the Arduino.</a:t>
            </a:r>
          </a:p>
        </p:txBody>
      </p:sp>
      <p:sp>
        <p:nvSpPr>
          <p:cNvPr id="12" name="Segnaposto contenuto 2">
            <a:extLst>
              <a:ext uri="{FF2B5EF4-FFF2-40B4-BE49-F238E27FC236}">
                <a16:creationId xmlns:a16="http://schemas.microsoft.com/office/drawing/2014/main" id="{3E66FE1F-1240-4E0C-8226-A84DF50EADC1}"/>
              </a:ext>
            </a:extLst>
          </p:cNvPr>
          <p:cNvSpPr txBox="1">
            <a:spLocks/>
          </p:cNvSpPr>
          <p:nvPr/>
        </p:nvSpPr>
        <p:spPr>
          <a:xfrm>
            <a:off x="3698696" y="5591702"/>
            <a:ext cx="3385685" cy="4686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a:ln w="0"/>
                <a:solidFill>
                  <a:schemeClr val="accent1"/>
                </a:solidFill>
                <a:effectLst>
                  <a:outerShdw blurRad="38100" dist="25400" dir="5400000" algn="ctr" rotWithShape="0">
                    <a:srgbClr val="6E747A">
                      <a:alpha val="43000"/>
                    </a:srgbClr>
                  </a:outerShdw>
                </a:effectLst>
              </a:rPr>
              <a:t>Or at least it should…</a:t>
            </a:r>
          </a:p>
        </p:txBody>
      </p:sp>
    </p:spTree>
    <p:extLst>
      <p:ext uri="{BB962C8B-B14F-4D97-AF65-F5344CB8AC3E}">
        <p14:creationId xmlns:p14="http://schemas.microsoft.com/office/powerpoint/2010/main" val="245088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7" name="Ovale 6">
            <a:extLst>
              <a:ext uri="{FF2B5EF4-FFF2-40B4-BE49-F238E27FC236}">
                <a16:creationId xmlns:a16="http://schemas.microsoft.com/office/drawing/2014/main" id="{72E49442-3B45-46EE-89F6-13281B55DF02}"/>
              </a:ext>
            </a:extLst>
          </p:cNvPr>
          <p:cNvSpPr/>
          <p:nvPr/>
        </p:nvSpPr>
        <p:spPr>
          <a:xfrm>
            <a:off x="10810664" y="1086408"/>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9"/>
            <a:ext cx="5055016" cy="147206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b="1" dirty="0"/>
              <a:t>RX</a:t>
            </a:r>
            <a:r>
              <a:rPr lang="it-IT" dirty="0"/>
              <a:t> and </a:t>
            </a:r>
            <a:r>
              <a:rPr lang="it-IT" b="1" dirty="0"/>
              <a:t>TX</a:t>
            </a:r>
            <a:r>
              <a:rPr lang="it-IT" dirty="0"/>
              <a:t> </a:t>
            </a:r>
            <a:r>
              <a:rPr lang="it-IT" dirty="0" err="1"/>
              <a:t>pins</a:t>
            </a:r>
            <a:r>
              <a:rPr lang="it-IT" dirty="0"/>
              <a:t> on the shield, </a:t>
            </a:r>
            <a:r>
              <a:rPr lang="it-IT" dirty="0" err="1"/>
              <a:t>corresponding</a:t>
            </a:r>
            <a:r>
              <a:rPr lang="it-IT" dirty="0"/>
              <a:t> to the </a:t>
            </a:r>
            <a:r>
              <a:rPr lang="it-IT" dirty="0" err="1"/>
              <a:t>pins</a:t>
            </a:r>
            <a:r>
              <a:rPr lang="it-IT" dirty="0"/>
              <a:t> </a:t>
            </a:r>
            <a:r>
              <a:rPr lang="it-IT" b="1" dirty="0"/>
              <a:t>0 (RX) </a:t>
            </a:r>
            <a:r>
              <a:rPr lang="it-IT" dirty="0"/>
              <a:t>and </a:t>
            </a:r>
            <a:r>
              <a:rPr lang="it-IT" b="1" dirty="0"/>
              <a:t>1 (TX) </a:t>
            </a:r>
            <a:r>
              <a:rPr lang="it-IT" dirty="0"/>
              <a:t>in the Arduino layout </a:t>
            </a:r>
            <a:r>
              <a:rPr lang="it-IT" dirty="0" err="1"/>
              <a:t>were</a:t>
            </a:r>
            <a:r>
              <a:rPr lang="it-IT" dirty="0"/>
              <a:t> actually </a:t>
            </a:r>
            <a:r>
              <a:rPr lang="it-IT" b="1" dirty="0" err="1"/>
              <a:t>switched</a:t>
            </a:r>
            <a:r>
              <a:rPr lang="it-IT" dirty="0"/>
              <a:t>, rendering </a:t>
            </a:r>
            <a:r>
              <a:rPr lang="it-IT" dirty="0" err="1"/>
              <a:t>impossible</a:t>
            </a:r>
            <a:r>
              <a:rPr lang="it-IT" dirty="0"/>
              <a:t> to use the shield in </a:t>
            </a:r>
            <a:r>
              <a:rPr lang="it-IT" dirty="0" err="1"/>
              <a:t>it’s</a:t>
            </a:r>
            <a:r>
              <a:rPr lang="it-IT" dirty="0"/>
              <a:t> </a:t>
            </a:r>
            <a:r>
              <a:rPr lang="it-IT" dirty="0" err="1"/>
              <a:t>intended</a:t>
            </a:r>
            <a:r>
              <a:rPr lang="it-IT" dirty="0"/>
              <a:t> </a:t>
            </a:r>
            <a:r>
              <a:rPr lang="it-IT" dirty="0" err="1"/>
              <a:t>configuration</a:t>
            </a:r>
            <a:r>
              <a:rPr lang="it-IT" dirty="0"/>
              <a:t>.</a:t>
            </a:r>
          </a:p>
        </p:txBody>
      </p:sp>
      <p:cxnSp>
        <p:nvCxnSpPr>
          <p:cNvPr id="14" name="Connettore 2 13">
            <a:extLst>
              <a:ext uri="{FF2B5EF4-FFF2-40B4-BE49-F238E27FC236}">
                <a16:creationId xmlns:a16="http://schemas.microsoft.com/office/drawing/2014/main" id="{773DE601-3EC1-4E02-ADF1-9E1A7F394D76}"/>
              </a:ext>
            </a:extLst>
          </p:cNvPr>
          <p:cNvCxnSpPr>
            <a:cxnSpLocks/>
          </p:cNvCxnSpPr>
          <p:nvPr/>
        </p:nvCxnSpPr>
        <p:spPr>
          <a:xfrm>
            <a:off x="6012771"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EC9746D-9181-4075-9D69-5079C9493064}"/>
              </a:ext>
            </a:extLst>
          </p:cNvPr>
          <p:cNvCxnSpPr>
            <a:cxnSpLocks/>
          </p:cNvCxnSpPr>
          <p:nvPr/>
        </p:nvCxnSpPr>
        <p:spPr>
          <a:xfrm>
            <a:off x="6262457" y="2395265"/>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a:extLst>
              <a:ext uri="{FF2B5EF4-FFF2-40B4-BE49-F238E27FC236}">
                <a16:creationId xmlns:a16="http://schemas.microsoft.com/office/drawing/2014/main" id="{DAED7978-BBAF-4E46-9860-437D85B1A7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2768447"/>
            <a:ext cx="1887549" cy="949137"/>
          </a:xfrm>
          <a:prstGeom prst="rect">
            <a:avLst/>
          </a:prstGeom>
        </p:spPr>
      </p:pic>
      <p:pic>
        <p:nvPicPr>
          <p:cNvPr id="1026" name="Picture 2" descr="Image result for esp wroom 02">
            <a:extLst>
              <a:ext uri="{FF2B5EF4-FFF2-40B4-BE49-F238E27FC236}">
                <a16:creationId xmlns:a16="http://schemas.microsoft.com/office/drawing/2014/main" id="{D440BD3C-A047-4DAE-B90A-B94A6792A6B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2513656"/>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1" name="Segnaposto contenuto 2">
            <a:extLst>
              <a:ext uri="{FF2B5EF4-FFF2-40B4-BE49-F238E27FC236}">
                <a16:creationId xmlns:a16="http://schemas.microsoft.com/office/drawing/2014/main" id="{32134C40-0F43-49D9-879B-75A019DB9BD8}"/>
              </a:ext>
            </a:extLst>
          </p:cNvPr>
          <p:cNvSpPr txBox="1">
            <a:spLocks/>
          </p:cNvSpPr>
          <p:nvPr/>
        </p:nvSpPr>
        <p:spPr>
          <a:xfrm>
            <a:off x="1722474"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22" name="Segnaposto contenuto 2">
            <a:extLst>
              <a:ext uri="{FF2B5EF4-FFF2-40B4-BE49-F238E27FC236}">
                <a16:creationId xmlns:a16="http://schemas.microsoft.com/office/drawing/2014/main" id="{6FD65A03-2C6A-4346-AC0C-6868C2CD46EA}"/>
              </a:ext>
            </a:extLst>
          </p:cNvPr>
          <p:cNvSpPr txBox="1">
            <a:spLocks/>
          </p:cNvSpPr>
          <p:nvPr/>
        </p:nvSpPr>
        <p:spPr>
          <a:xfrm>
            <a:off x="3424126" y="2845807"/>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23" name="Connettore 2 22">
            <a:extLst>
              <a:ext uri="{FF2B5EF4-FFF2-40B4-BE49-F238E27FC236}">
                <a16:creationId xmlns:a16="http://schemas.microsoft.com/office/drawing/2014/main" id="{84E91529-19BC-49FC-8222-B7294555EFC9}"/>
              </a:ext>
            </a:extLst>
          </p:cNvPr>
          <p:cNvCxnSpPr>
            <a:cxnSpLocks/>
          </p:cNvCxnSpPr>
          <p:nvPr/>
        </p:nvCxnSpPr>
        <p:spPr>
          <a:xfrm>
            <a:off x="2358167" y="3015233"/>
            <a:ext cx="1001930" cy="4869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3F4C33B4-DA2F-432F-B20F-AF964CB66D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05944" y="4643009"/>
            <a:ext cx="1887549" cy="949137"/>
          </a:xfrm>
          <a:prstGeom prst="rect">
            <a:avLst/>
          </a:prstGeom>
        </p:spPr>
      </p:pic>
      <p:pic>
        <p:nvPicPr>
          <p:cNvPr id="28" name="Picture 2" descr="Image result for esp wroom 02">
            <a:extLst>
              <a:ext uri="{FF2B5EF4-FFF2-40B4-BE49-F238E27FC236}">
                <a16:creationId xmlns:a16="http://schemas.microsoft.com/office/drawing/2014/main" id="{1DBE9ED1-9EE3-45B2-8D8A-3C34D6E946E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3957390" y="4388218"/>
            <a:ext cx="1490387" cy="1590675"/>
          </a:xfrm>
          <a:prstGeom prst="rect">
            <a:avLst/>
          </a:prstGeom>
          <a:noFill/>
          <a:extLst>
            <a:ext uri="{909E8E84-426E-40DD-AFC4-6F175D3DCCD1}">
              <a14:hiddenFill xmlns:a14="http://schemas.microsoft.com/office/drawing/2010/main">
                <a:solidFill>
                  <a:srgbClr val="FFFFFF"/>
                </a:solidFill>
              </a14:hiddenFill>
            </a:ext>
          </a:extLst>
        </p:spPr>
      </p:pic>
      <p:sp>
        <p:nvSpPr>
          <p:cNvPr id="29" name="Segnaposto contenuto 2">
            <a:extLst>
              <a:ext uri="{FF2B5EF4-FFF2-40B4-BE49-F238E27FC236}">
                <a16:creationId xmlns:a16="http://schemas.microsoft.com/office/drawing/2014/main" id="{0B004B77-4F3A-4E44-971D-97F61ACDE0A8}"/>
              </a:ext>
            </a:extLst>
          </p:cNvPr>
          <p:cNvSpPr txBox="1">
            <a:spLocks/>
          </p:cNvSpPr>
          <p:nvPr/>
        </p:nvSpPr>
        <p:spPr>
          <a:xfrm>
            <a:off x="1722474"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 </a:t>
            </a:r>
          </a:p>
        </p:txBody>
      </p:sp>
      <p:sp>
        <p:nvSpPr>
          <p:cNvPr id="30" name="Segnaposto contenuto 2">
            <a:extLst>
              <a:ext uri="{FF2B5EF4-FFF2-40B4-BE49-F238E27FC236}">
                <a16:creationId xmlns:a16="http://schemas.microsoft.com/office/drawing/2014/main" id="{B44F21DA-D1F0-4289-A5A6-437D0C47F868}"/>
              </a:ext>
            </a:extLst>
          </p:cNvPr>
          <p:cNvSpPr txBox="1">
            <a:spLocks/>
          </p:cNvSpPr>
          <p:nvPr/>
        </p:nvSpPr>
        <p:spPr>
          <a:xfrm>
            <a:off x="3424126" y="4720369"/>
            <a:ext cx="755736" cy="91665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RX0</a:t>
            </a:r>
          </a:p>
          <a:p>
            <a:pPr marL="0" indent="0" algn="just">
              <a:buNone/>
            </a:pPr>
            <a:r>
              <a:rPr lang="it-IT" dirty="0">
                <a:ln w="0"/>
                <a:solidFill>
                  <a:schemeClr val="accent1"/>
                </a:solidFill>
                <a:effectLst>
                  <a:outerShdw blurRad="38100" dist="25400" dir="5400000" algn="ctr" rotWithShape="0">
                    <a:srgbClr val="6E747A">
                      <a:alpha val="43000"/>
                    </a:srgbClr>
                  </a:outerShdw>
                </a:effectLst>
              </a:rPr>
              <a:t>TX0 </a:t>
            </a:r>
          </a:p>
        </p:txBody>
      </p:sp>
      <p:cxnSp>
        <p:nvCxnSpPr>
          <p:cNvPr id="31" name="Connettore 2 30">
            <a:extLst>
              <a:ext uri="{FF2B5EF4-FFF2-40B4-BE49-F238E27FC236}">
                <a16:creationId xmlns:a16="http://schemas.microsoft.com/office/drawing/2014/main" id="{4BD257C1-EC35-43F4-AB0A-E4E2443FD10E}"/>
              </a:ext>
            </a:extLst>
          </p:cNvPr>
          <p:cNvCxnSpPr>
            <a:cxnSpLocks/>
          </p:cNvCxnSpPr>
          <p:nvPr/>
        </p:nvCxnSpPr>
        <p:spPr>
          <a:xfrm>
            <a:off x="2310912" y="4881287"/>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72C3296C-A459-4CED-B7A8-9EB4B0454B5B}"/>
              </a:ext>
            </a:extLst>
          </p:cNvPr>
          <p:cNvCxnSpPr>
            <a:cxnSpLocks/>
          </p:cNvCxnSpPr>
          <p:nvPr/>
        </p:nvCxnSpPr>
        <p:spPr>
          <a:xfrm flipV="1">
            <a:off x="2310537" y="2993821"/>
            <a:ext cx="1030360" cy="525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506753CD-3583-444C-8D41-7E45B8092D9C}"/>
              </a:ext>
            </a:extLst>
          </p:cNvPr>
          <p:cNvCxnSpPr>
            <a:cxnSpLocks/>
          </p:cNvCxnSpPr>
          <p:nvPr/>
        </p:nvCxnSpPr>
        <p:spPr>
          <a:xfrm>
            <a:off x="2308759" y="5422971"/>
            <a:ext cx="10321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9" name="Elemento grafico 38" descr="Segno di spunta">
            <a:extLst>
              <a:ext uri="{FF2B5EF4-FFF2-40B4-BE49-F238E27FC236}">
                <a16:creationId xmlns:a16="http://schemas.microsoft.com/office/drawing/2014/main" id="{FB6F6F27-ECB1-49DF-B91E-94D3BA5EE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0509" y="3501384"/>
            <a:ext cx="914400" cy="914400"/>
          </a:xfrm>
          <a:prstGeom prst="rect">
            <a:avLst/>
          </a:prstGeom>
        </p:spPr>
      </p:pic>
      <p:pic>
        <p:nvPicPr>
          <p:cNvPr id="41" name="Elemento grafico 40" descr="Chiudi">
            <a:extLst>
              <a:ext uri="{FF2B5EF4-FFF2-40B4-BE49-F238E27FC236}">
                <a16:creationId xmlns:a16="http://schemas.microsoft.com/office/drawing/2014/main" id="{436B085F-66B6-4335-8E74-D1F345175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8167" y="5373690"/>
            <a:ext cx="807050" cy="807050"/>
          </a:xfrm>
          <a:prstGeom prst="rect">
            <a:avLst/>
          </a:prstGeom>
        </p:spPr>
      </p:pic>
    </p:spTree>
    <p:extLst>
      <p:ext uri="{BB962C8B-B14F-4D97-AF65-F5344CB8AC3E}">
        <p14:creationId xmlns:p14="http://schemas.microsoft.com/office/powerpoint/2010/main" val="318120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p:bldP spid="22" grpId="0"/>
      <p:bldP spid="29"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145052" y="-549211"/>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Possible</a:t>
            </a:r>
            <a:r>
              <a:rPr lang="it-IT" dirty="0"/>
              <a:t> </a:t>
            </a:r>
            <a:r>
              <a:rPr lang="it-IT" dirty="0" err="1"/>
              <a:t>solutions</a:t>
            </a:r>
            <a:r>
              <a:rPr lang="it-IT" dirty="0"/>
              <a:t>:</a:t>
            </a:r>
          </a:p>
          <a:p>
            <a:pPr algn="just"/>
            <a:r>
              <a:rPr lang="it-IT" dirty="0"/>
              <a:t>Trash the </a:t>
            </a:r>
            <a:r>
              <a:rPr lang="it-IT" dirty="0" err="1"/>
              <a:t>whole</a:t>
            </a:r>
            <a:r>
              <a:rPr lang="it-IT" dirty="0"/>
              <a:t> thing</a:t>
            </a:r>
          </a:p>
          <a:p>
            <a:pPr lvl="1" algn="just"/>
            <a:r>
              <a:rPr lang="it-IT" dirty="0" err="1"/>
              <a:t>Tempting</a:t>
            </a:r>
            <a:r>
              <a:rPr lang="it-IT" dirty="0"/>
              <a:t> but not </a:t>
            </a:r>
            <a:r>
              <a:rPr lang="it-IT" dirty="0" err="1"/>
              <a:t>very</a:t>
            </a:r>
            <a:r>
              <a:rPr lang="it-IT" dirty="0"/>
              <a:t> cost-</a:t>
            </a:r>
            <a:r>
              <a:rPr lang="it-IT" dirty="0" err="1"/>
              <a:t>effective</a:t>
            </a:r>
            <a:endParaRPr lang="it-IT" dirty="0"/>
          </a:p>
          <a:p>
            <a:pPr algn="just"/>
            <a:r>
              <a:rPr lang="it-IT" dirty="0" err="1"/>
              <a:t>Fix</a:t>
            </a:r>
            <a:r>
              <a:rPr lang="it-IT" dirty="0"/>
              <a:t> the </a:t>
            </a:r>
            <a:r>
              <a:rPr lang="it-IT" dirty="0" err="1"/>
              <a:t>onboard</a:t>
            </a:r>
            <a:r>
              <a:rPr lang="it-IT" dirty="0"/>
              <a:t> </a:t>
            </a:r>
            <a:r>
              <a:rPr lang="it-IT" dirty="0" err="1"/>
              <a:t>traces</a:t>
            </a:r>
            <a:endParaRPr lang="it-IT" dirty="0"/>
          </a:p>
          <a:p>
            <a:pPr lvl="2" algn="just"/>
            <a:r>
              <a:rPr lang="it-IT" dirty="0" err="1"/>
              <a:t>Scrape</a:t>
            </a:r>
            <a:r>
              <a:rPr lang="it-IT" dirty="0"/>
              <a:t> the </a:t>
            </a:r>
            <a:r>
              <a:rPr lang="it-IT" dirty="0" err="1"/>
              <a:t>soldermask</a:t>
            </a:r>
            <a:r>
              <a:rPr lang="it-IT" dirty="0"/>
              <a:t> to </a:t>
            </a:r>
            <a:r>
              <a:rPr lang="it-IT" dirty="0" err="1"/>
              <a:t>expose</a:t>
            </a:r>
            <a:r>
              <a:rPr lang="it-IT" dirty="0"/>
              <a:t> the </a:t>
            </a:r>
            <a:r>
              <a:rPr lang="it-IT" dirty="0" err="1"/>
              <a:t>traces</a:t>
            </a:r>
            <a:endParaRPr lang="it-IT" dirty="0"/>
          </a:p>
          <a:p>
            <a:pPr lvl="2" algn="just"/>
            <a:r>
              <a:rPr lang="it-IT" dirty="0" err="1"/>
              <a:t>cut</a:t>
            </a:r>
            <a:r>
              <a:rPr lang="it-IT" dirty="0"/>
              <a:t> the </a:t>
            </a:r>
            <a:r>
              <a:rPr lang="it-IT" dirty="0" err="1"/>
              <a:t>traces</a:t>
            </a:r>
            <a:r>
              <a:rPr lang="it-IT" dirty="0"/>
              <a:t> in </a:t>
            </a:r>
            <a:r>
              <a:rPr lang="it-IT" dirty="0" err="1"/>
              <a:t>two</a:t>
            </a:r>
            <a:r>
              <a:rPr lang="it-IT" dirty="0"/>
              <a:t> </a:t>
            </a:r>
            <a:r>
              <a:rPr lang="it-IT" dirty="0" err="1"/>
              <a:t>different</a:t>
            </a:r>
            <a:r>
              <a:rPr lang="it-IT" dirty="0"/>
              <a:t> points</a:t>
            </a:r>
          </a:p>
          <a:p>
            <a:pPr lvl="2" algn="just"/>
            <a:r>
              <a:rPr lang="it-IT" dirty="0" err="1"/>
              <a:t>run</a:t>
            </a:r>
            <a:r>
              <a:rPr lang="it-IT" dirty="0"/>
              <a:t> </a:t>
            </a:r>
            <a:r>
              <a:rPr lang="it-IT" dirty="0" err="1"/>
              <a:t>two</a:t>
            </a:r>
            <a:r>
              <a:rPr lang="it-IT" dirty="0"/>
              <a:t> jumper wires</a:t>
            </a:r>
          </a:p>
          <a:p>
            <a:pPr lvl="1" algn="just"/>
            <a:r>
              <a:rPr lang="it-IT" dirty="0"/>
              <a:t>Time-</a:t>
            </a:r>
            <a:r>
              <a:rPr lang="it-IT" dirty="0" err="1"/>
              <a:t>consuming</a:t>
            </a:r>
            <a:r>
              <a:rPr lang="it-IT" dirty="0"/>
              <a:t> </a:t>
            </a:r>
          </a:p>
          <a:p>
            <a:pPr lvl="1" algn="just"/>
            <a:r>
              <a:rPr lang="it-IT" dirty="0"/>
              <a:t>I </a:t>
            </a:r>
            <a:r>
              <a:rPr lang="it-IT" dirty="0" err="1"/>
              <a:t>didn’t</a:t>
            </a:r>
            <a:r>
              <a:rPr lang="it-IT" dirty="0"/>
              <a:t> have </a:t>
            </a:r>
            <a:r>
              <a:rPr lang="it-IT" dirty="0" err="1"/>
              <a:t>any</a:t>
            </a:r>
            <a:r>
              <a:rPr lang="it-IT" dirty="0"/>
              <a:t> small-</a:t>
            </a:r>
            <a:r>
              <a:rPr lang="it-IT" dirty="0" err="1"/>
              <a:t>diameter</a:t>
            </a:r>
            <a:r>
              <a:rPr lang="it-IT" dirty="0"/>
              <a:t> </a:t>
            </a:r>
            <a:r>
              <a:rPr lang="it-IT" dirty="0" err="1"/>
              <a:t>wire</a:t>
            </a:r>
            <a:r>
              <a:rPr lang="it-IT" dirty="0"/>
              <a:t> </a:t>
            </a:r>
            <a:r>
              <a:rPr lang="it-IT" dirty="0" err="1"/>
              <a:t>laying</a:t>
            </a:r>
            <a:r>
              <a:rPr lang="it-IT" dirty="0"/>
              <a:t> </a:t>
            </a:r>
            <a:r>
              <a:rPr lang="it-IT" dirty="0" err="1"/>
              <a:t>around</a:t>
            </a:r>
            <a:r>
              <a:rPr lang="it-IT" dirty="0"/>
              <a:t> that day</a:t>
            </a:r>
          </a:p>
          <a:p>
            <a:pPr algn="just"/>
            <a:r>
              <a:rPr lang="it-IT" dirty="0"/>
              <a:t>Just </a:t>
            </a:r>
            <a:r>
              <a:rPr lang="it-IT" dirty="0" err="1"/>
              <a:t>connect</a:t>
            </a:r>
            <a:r>
              <a:rPr lang="it-IT" dirty="0"/>
              <a:t> it </a:t>
            </a:r>
            <a:r>
              <a:rPr lang="it-IT" dirty="0" err="1"/>
              <a:t>using</a:t>
            </a:r>
            <a:r>
              <a:rPr lang="it-IT" dirty="0"/>
              <a:t> jumper wires</a:t>
            </a:r>
          </a:p>
          <a:p>
            <a:pPr lvl="1" algn="just"/>
            <a:r>
              <a:rPr lang="it-IT" b="1" dirty="0" err="1"/>
              <a:t>Lazy</a:t>
            </a:r>
            <a:r>
              <a:rPr lang="it-IT" b="1" dirty="0"/>
              <a:t> </a:t>
            </a:r>
            <a:r>
              <a:rPr lang="it-IT" b="1" dirty="0" err="1"/>
              <a:t>solution</a:t>
            </a:r>
            <a:endParaRPr lang="it-IT" b="1" dirty="0"/>
          </a:p>
          <a:p>
            <a:pPr lvl="1" algn="just"/>
            <a:r>
              <a:rPr lang="it-IT" dirty="0" err="1"/>
              <a:t>Automatically</a:t>
            </a:r>
            <a:r>
              <a:rPr lang="it-IT" dirty="0"/>
              <a:t> best </a:t>
            </a:r>
            <a:r>
              <a:rPr lang="it-IT" dirty="0" err="1"/>
              <a:t>solution</a:t>
            </a:r>
            <a:endParaRPr lang="it-IT" dirty="0"/>
          </a:p>
        </p:txBody>
      </p:sp>
    </p:spTree>
    <p:extLst>
      <p:ext uri="{BB962C8B-B14F-4D97-AF65-F5344CB8AC3E}">
        <p14:creationId xmlns:p14="http://schemas.microsoft.com/office/powerpoint/2010/main" val="27499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cxnSp>
        <p:nvCxnSpPr>
          <p:cNvPr id="8" name="Connettore 2 7">
            <a:extLst>
              <a:ext uri="{FF2B5EF4-FFF2-40B4-BE49-F238E27FC236}">
                <a16:creationId xmlns:a16="http://schemas.microsoft.com/office/drawing/2014/main" id="{0189975D-9AD4-4043-88DB-C4DEB20C5D44}"/>
              </a:ext>
            </a:extLst>
          </p:cNvPr>
          <p:cNvCxnSpPr>
            <a:cxnSpLocks/>
          </p:cNvCxnSpPr>
          <p:nvPr/>
        </p:nvCxnSpPr>
        <p:spPr>
          <a:xfrm flipV="1">
            <a:off x="2748643" y="4083441"/>
            <a:ext cx="3940628" cy="319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FAC3C7DF-E5F9-4108-A413-F783745AED49}"/>
              </a:ext>
            </a:extLst>
          </p:cNvPr>
          <p:cNvCxnSpPr>
            <a:cxnSpLocks/>
          </p:cNvCxnSpPr>
          <p:nvPr/>
        </p:nvCxnSpPr>
        <p:spPr>
          <a:xfrm flipV="1">
            <a:off x="2887002" y="4117397"/>
            <a:ext cx="3983572" cy="1259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20822" y="1651561"/>
            <a:ext cx="5067500" cy="2548147"/>
          </a:xfrm>
          <a:prstGeom prst="rect">
            <a:avLst/>
          </a:prstGeom>
        </p:spPr>
      </p:pic>
      <p:sp>
        <p:nvSpPr>
          <p:cNvPr id="15" name="CasellaDiTesto 14">
            <a:extLst>
              <a:ext uri="{FF2B5EF4-FFF2-40B4-BE49-F238E27FC236}">
                <a16:creationId xmlns:a16="http://schemas.microsoft.com/office/drawing/2014/main" id="{E8E21CDF-986C-49D8-BE32-C1ABEAD38230}"/>
              </a:ext>
            </a:extLst>
          </p:cNvPr>
          <p:cNvSpPr txBox="1"/>
          <p:nvPr/>
        </p:nvSpPr>
        <p:spPr>
          <a:xfrm>
            <a:off x="3139393" y="3874024"/>
            <a:ext cx="1379545" cy="369332"/>
          </a:xfrm>
          <a:prstGeom prst="rect">
            <a:avLst/>
          </a:prstGeom>
          <a:noFill/>
        </p:spPr>
        <p:txBody>
          <a:bodyPr wrap="none" rtlCol="0">
            <a:spAutoFit/>
          </a:bodyPr>
          <a:lstStyle/>
          <a:p>
            <a:r>
              <a:rPr lang="it-IT" dirty="0"/>
              <a:t>RX 1 &gt; TX0</a:t>
            </a:r>
            <a:endParaRPr lang="en-US" dirty="0"/>
          </a:p>
        </p:txBody>
      </p:sp>
      <p:sp>
        <p:nvSpPr>
          <p:cNvPr id="16" name="CasellaDiTesto 15">
            <a:extLst>
              <a:ext uri="{FF2B5EF4-FFF2-40B4-BE49-F238E27FC236}">
                <a16:creationId xmlns:a16="http://schemas.microsoft.com/office/drawing/2014/main" id="{C20AA581-DB89-4617-ACE9-08E633BB9DF4}"/>
              </a:ext>
            </a:extLst>
          </p:cNvPr>
          <p:cNvSpPr txBox="1"/>
          <p:nvPr/>
        </p:nvSpPr>
        <p:spPr>
          <a:xfrm rot="21225992">
            <a:off x="3625421" y="4268108"/>
            <a:ext cx="1383712" cy="369332"/>
          </a:xfrm>
          <a:prstGeom prst="rect">
            <a:avLst/>
          </a:prstGeom>
          <a:noFill/>
        </p:spPr>
        <p:txBody>
          <a:bodyPr wrap="none" rtlCol="0">
            <a:spAutoFit/>
          </a:bodyPr>
          <a:lstStyle/>
          <a:p>
            <a:r>
              <a:rPr lang="it-IT" dirty="0"/>
              <a:t>TX 1 &gt; RX0</a:t>
            </a:r>
            <a:endParaRPr lang="en-US" dirty="0"/>
          </a:p>
        </p:txBody>
      </p:sp>
      <p:cxnSp>
        <p:nvCxnSpPr>
          <p:cNvPr id="17" name="Connettore 2 16">
            <a:extLst>
              <a:ext uri="{FF2B5EF4-FFF2-40B4-BE49-F238E27FC236}">
                <a16:creationId xmlns:a16="http://schemas.microsoft.com/office/drawing/2014/main" id="{D26316F1-EA3D-4D3C-8CB6-140922501963}"/>
              </a:ext>
            </a:extLst>
          </p:cNvPr>
          <p:cNvCxnSpPr>
            <a:cxnSpLocks/>
          </p:cNvCxnSpPr>
          <p:nvPr/>
        </p:nvCxnSpPr>
        <p:spPr>
          <a:xfrm>
            <a:off x="464930" y="2504144"/>
            <a:ext cx="6333201" cy="10079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FD47F09-C5B2-44EA-B280-048BA16435CD}"/>
              </a:ext>
            </a:extLst>
          </p:cNvPr>
          <p:cNvSpPr txBox="1"/>
          <p:nvPr/>
        </p:nvSpPr>
        <p:spPr>
          <a:xfrm rot="566944">
            <a:off x="3162846" y="2635358"/>
            <a:ext cx="1011815" cy="369332"/>
          </a:xfrm>
          <a:prstGeom prst="rect">
            <a:avLst/>
          </a:prstGeom>
          <a:noFill/>
        </p:spPr>
        <p:txBody>
          <a:bodyPr wrap="none" rtlCol="0">
            <a:spAutoFit/>
          </a:bodyPr>
          <a:lstStyle/>
          <a:p>
            <a:r>
              <a:rPr lang="it-IT" dirty="0"/>
              <a:t>5V &gt; 5V</a:t>
            </a:r>
            <a:endParaRPr lang="en-US" dirty="0"/>
          </a:p>
        </p:txBody>
      </p:sp>
      <p:cxnSp>
        <p:nvCxnSpPr>
          <p:cNvPr id="20" name="Connettore 2 19">
            <a:extLst>
              <a:ext uri="{FF2B5EF4-FFF2-40B4-BE49-F238E27FC236}">
                <a16:creationId xmlns:a16="http://schemas.microsoft.com/office/drawing/2014/main" id="{919BBB85-EB18-491D-948E-D37575EDE7C0}"/>
              </a:ext>
            </a:extLst>
          </p:cNvPr>
          <p:cNvCxnSpPr>
            <a:cxnSpLocks/>
          </p:cNvCxnSpPr>
          <p:nvPr/>
        </p:nvCxnSpPr>
        <p:spPr>
          <a:xfrm>
            <a:off x="457883" y="2604771"/>
            <a:ext cx="6084431" cy="9314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66076083-5031-4BA7-BA1E-3A1BA0C3378D}"/>
              </a:ext>
            </a:extLst>
          </p:cNvPr>
          <p:cNvSpPr txBox="1"/>
          <p:nvPr/>
        </p:nvSpPr>
        <p:spPr>
          <a:xfrm rot="566944">
            <a:off x="3017714" y="3082997"/>
            <a:ext cx="1622902" cy="369332"/>
          </a:xfrm>
          <a:prstGeom prst="rect">
            <a:avLst/>
          </a:prstGeom>
          <a:noFill/>
        </p:spPr>
        <p:txBody>
          <a:bodyPr wrap="square" rtlCol="0">
            <a:spAutoFit/>
          </a:bodyPr>
          <a:lstStyle/>
          <a:p>
            <a:r>
              <a:rPr lang="it-IT" dirty="0"/>
              <a:t>GND &gt; GND</a:t>
            </a:r>
            <a:endParaRPr lang="en-US" dirty="0"/>
          </a:p>
        </p:txBody>
      </p:sp>
    </p:spTree>
    <p:extLst>
      <p:ext uri="{BB962C8B-B14F-4D97-AF65-F5344CB8AC3E}">
        <p14:creationId xmlns:p14="http://schemas.microsoft.com/office/powerpoint/2010/main" val="381852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1"/>
      <p:bldP spid="2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309B84-BB7B-49E5-84C5-EC1690B940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2801213">
            <a:off x="4036195" y="-407697"/>
            <a:ext cx="8623349" cy="8623349"/>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11" name="Immagine 10">
            <a:extLst>
              <a:ext uri="{FF2B5EF4-FFF2-40B4-BE49-F238E27FC236}">
                <a16:creationId xmlns:a16="http://schemas.microsoft.com/office/drawing/2014/main" id="{A67D6973-6E48-442B-A793-416E3BE026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70330" y="1025578"/>
            <a:ext cx="1926772" cy="968860"/>
          </a:xfrm>
          <a:prstGeom prst="rect">
            <a:avLst/>
          </a:prstGeom>
        </p:spPr>
      </p:pic>
      <p:sp>
        <p:nvSpPr>
          <p:cNvPr id="23" name="Ovale 22">
            <a:extLst>
              <a:ext uri="{FF2B5EF4-FFF2-40B4-BE49-F238E27FC236}">
                <a16:creationId xmlns:a16="http://schemas.microsoft.com/office/drawing/2014/main" id="{EC2D7858-476A-4981-9751-D5E72CF184B0}"/>
              </a:ext>
            </a:extLst>
          </p:cNvPr>
          <p:cNvSpPr/>
          <p:nvPr/>
        </p:nvSpPr>
        <p:spPr>
          <a:xfrm>
            <a:off x="8365584" y="3299536"/>
            <a:ext cx="1077773" cy="107777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DF936372-0E01-4085-A152-67A560330E9B}"/>
              </a:ext>
            </a:extLst>
          </p:cNvPr>
          <p:cNvSpPr txBox="1"/>
          <p:nvPr/>
        </p:nvSpPr>
        <p:spPr>
          <a:xfrm>
            <a:off x="1156333" y="1099677"/>
            <a:ext cx="1426341" cy="646331"/>
          </a:xfrm>
          <a:prstGeom prst="rect">
            <a:avLst/>
          </a:prstGeom>
          <a:noFill/>
        </p:spPr>
        <p:txBody>
          <a:bodyPr wrap="square" rtlCol="0">
            <a:spAutoFit/>
          </a:bodyPr>
          <a:lstStyle/>
          <a:p>
            <a:pPr algn="ctr"/>
            <a:r>
              <a:rPr lang="it-IT" b="1" dirty="0">
                <a:solidFill>
                  <a:srgbClr val="FF0000"/>
                </a:solidFill>
              </a:rPr>
              <a:t>5V (ARDUINO)</a:t>
            </a:r>
            <a:endParaRPr lang="en-US" b="1" dirty="0">
              <a:solidFill>
                <a:srgbClr val="FF0000"/>
              </a:solidFill>
            </a:endParaRPr>
          </a:p>
        </p:txBody>
      </p:sp>
      <p:sp>
        <p:nvSpPr>
          <p:cNvPr id="25" name="CasellaDiTesto 24">
            <a:extLst>
              <a:ext uri="{FF2B5EF4-FFF2-40B4-BE49-F238E27FC236}">
                <a16:creationId xmlns:a16="http://schemas.microsoft.com/office/drawing/2014/main" id="{07428921-EEEA-4DC8-AAC8-94442BD7B937}"/>
              </a:ext>
            </a:extLst>
          </p:cNvPr>
          <p:cNvSpPr txBox="1"/>
          <p:nvPr/>
        </p:nvSpPr>
        <p:spPr>
          <a:xfrm>
            <a:off x="3195770" y="1076091"/>
            <a:ext cx="1426341" cy="646331"/>
          </a:xfrm>
          <a:prstGeom prst="rect">
            <a:avLst/>
          </a:prstGeom>
          <a:noFill/>
        </p:spPr>
        <p:txBody>
          <a:bodyPr wrap="square" rtlCol="0">
            <a:spAutoFit/>
          </a:bodyPr>
          <a:lstStyle/>
          <a:p>
            <a:pPr algn="ctr"/>
            <a:r>
              <a:rPr lang="it-IT" b="1" dirty="0">
                <a:solidFill>
                  <a:srgbClr val="FF0000"/>
                </a:solidFill>
              </a:rPr>
              <a:t>3.3V</a:t>
            </a:r>
          </a:p>
          <a:p>
            <a:pPr algn="ctr"/>
            <a:r>
              <a:rPr lang="it-IT" b="1" dirty="0">
                <a:solidFill>
                  <a:srgbClr val="FF0000"/>
                </a:solidFill>
              </a:rPr>
              <a:t>(ESP8266)</a:t>
            </a:r>
            <a:endParaRPr lang="en-US" b="1" dirty="0">
              <a:solidFill>
                <a:srgbClr val="FF0000"/>
              </a:solidFill>
            </a:endParaRPr>
          </a:p>
        </p:txBody>
      </p:sp>
      <p:cxnSp>
        <p:nvCxnSpPr>
          <p:cNvPr id="26" name="Connettore 2 25">
            <a:extLst>
              <a:ext uri="{FF2B5EF4-FFF2-40B4-BE49-F238E27FC236}">
                <a16:creationId xmlns:a16="http://schemas.microsoft.com/office/drawing/2014/main" id="{3FED90C7-CC5A-45F5-97D6-20D194AF353A}"/>
              </a:ext>
            </a:extLst>
          </p:cNvPr>
          <p:cNvCxnSpPr>
            <a:cxnSpLocks/>
          </p:cNvCxnSpPr>
          <p:nvPr/>
        </p:nvCxnSpPr>
        <p:spPr>
          <a:xfrm>
            <a:off x="2515834" y="1343818"/>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22484C49-CB14-4CFD-A124-8502B3A17D14}"/>
              </a:ext>
            </a:extLst>
          </p:cNvPr>
          <p:cNvCxnSpPr>
            <a:cxnSpLocks/>
          </p:cNvCxnSpPr>
          <p:nvPr/>
        </p:nvCxnSpPr>
        <p:spPr>
          <a:xfrm>
            <a:off x="6294528" y="2918388"/>
            <a:ext cx="503603" cy="6121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 descr="Image result for esp wroom 02">
            <a:extLst>
              <a:ext uri="{FF2B5EF4-FFF2-40B4-BE49-F238E27FC236}">
                <a16:creationId xmlns:a16="http://schemas.microsoft.com/office/drawing/2014/main" id="{C87B3AD2-FDCC-4255-9A3E-57D4F6BB140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356576" y="791556"/>
            <a:ext cx="1297859" cy="1385192"/>
          </a:xfrm>
          <a:prstGeom prst="rect">
            <a:avLst/>
          </a:prstGeom>
          <a:noFill/>
          <a:extLst>
            <a:ext uri="{909E8E84-426E-40DD-AFC4-6F175D3DCCD1}">
              <a14:hiddenFill xmlns:a14="http://schemas.microsoft.com/office/drawing/2010/main">
                <a:solidFill>
                  <a:srgbClr val="FFFFFF"/>
                </a:solidFill>
              </a14:hiddenFill>
            </a:ext>
          </a:extLst>
        </p:spPr>
      </p:pic>
      <p:sp>
        <p:nvSpPr>
          <p:cNvPr id="27" name="Segnaposto contenuto 2">
            <a:extLst>
              <a:ext uri="{FF2B5EF4-FFF2-40B4-BE49-F238E27FC236}">
                <a16:creationId xmlns:a16="http://schemas.microsoft.com/office/drawing/2014/main" id="{F8E5D83C-0F1E-45F1-B72B-F0F56BB52BB6}"/>
              </a:ext>
            </a:extLst>
          </p:cNvPr>
          <p:cNvSpPr txBox="1">
            <a:spLocks/>
          </p:cNvSpPr>
          <p:nvPr/>
        </p:nvSpPr>
        <p:spPr>
          <a:xfrm>
            <a:off x="148042" y="2645538"/>
            <a:ext cx="5506394" cy="115954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dirty="0" err="1"/>
              <a:t>onboard</a:t>
            </a:r>
            <a:r>
              <a:rPr lang="it-IT" dirty="0"/>
              <a:t> </a:t>
            </a:r>
            <a:r>
              <a:rPr lang="it-IT" dirty="0" err="1"/>
              <a:t>voltage</a:t>
            </a:r>
            <a:r>
              <a:rPr lang="it-IT" dirty="0"/>
              <a:t> regulator </a:t>
            </a:r>
            <a:r>
              <a:rPr lang="it-IT" dirty="0" err="1"/>
              <a:t>should</a:t>
            </a:r>
            <a:r>
              <a:rPr lang="it-IT" dirty="0"/>
              <a:t> </a:t>
            </a:r>
            <a:r>
              <a:rPr lang="it-IT" dirty="0" err="1"/>
              <a:t>convert</a:t>
            </a:r>
            <a:r>
              <a:rPr lang="it-IT" dirty="0"/>
              <a:t> the 5V power </a:t>
            </a:r>
            <a:r>
              <a:rPr lang="it-IT" dirty="0" err="1"/>
              <a:t>provided</a:t>
            </a:r>
            <a:r>
              <a:rPr lang="it-IT" dirty="0"/>
              <a:t> by </a:t>
            </a:r>
            <a:r>
              <a:rPr lang="it-IT" dirty="0" err="1"/>
              <a:t>arduino</a:t>
            </a:r>
            <a:r>
              <a:rPr lang="it-IT" dirty="0"/>
              <a:t> and </a:t>
            </a:r>
            <a:r>
              <a:rPr lang="it-IT" dirty="0" err="1"/>
              <a:t>convert</a:t>
            </a:r>
            <a:r>
              <a:rPr lang="it-IT" dirty="0"/>
              <a:t> it to a 3.3V line that can be </a:t>
            </a:r>
            <a:r>
              <a:rPr lang="it-IT" dirty="0" err="1"/>
              <a:t>used</a:t>
            </a:r>
            <a:r>
              <a:rPr lang="it-IT" dirty="0"/>
              <a:t> by the ESP8266</a:t>
            </a:r>
          </a:p>
        </p:txBody>
      </p:sp>
      <p:sp>
        <p:nvSpPr>
          <p:cNvPr id="28" name="Segnaposto contenuto 2">
            <a:extLst>
              <a:ext uri="{FF2B5EF4-FFF2-40B4-BE49-F238E27FC236}">
                <a16:creationId xmlns:a16="http://schemas.microsoft.com/office/drawing/2014/main" id="{847DF175-41BD-46C2-98BA-DCF6FF640521}"/>
              </a:ext>
            </a:extLst>
          </p:cNvPr>
          <p:cNvSpPr txBox="1">
            <a:spLocks/>
          </p:cNvSpPr>
          <p:nvPr/>
        </p:nvSpPr>
        <p:spPr>
          <a:xfrm>
            <a:off x="113166" y="3735920"/>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BUT WAIT</a:t>
            </a:r>
          </a:p>
        </p:txBody>
      </p:sp>
      <p:sp>
        <p:nvSpPr>
          <p:cNvPr id="29" name="Segnaposto contenuto 2">
            <a:extLst>
              <a:ext uri="{FF2B5EF4-FFF2-40B4-BE49-F238E27FC236}">
                <a16:creationId xmlns:a16="http://schemas.microsoft.com/office/drawing/2014/main" id="{323C1B97-11F1-4F61-8034-F3A80A541A5E}"/>
              </a:ext>
            </a:extLst>
          </p:cNvPr>
          <p:cNvSpPr txBox="1">
            <a:spLocks/>
          </p:cNvSpPr>
          <p:nvPr/>
        </p:nvSpPr>
        <p:spPr>
          <a:xfrm>
            <a:off x="148042" y="4212659"/>
            <a:ext cx="5506394" cy="124108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serial </a:t>
            </a:r>
            <a:r>
              <a:rPr lang="it-IT" dirty="0" err="1"/>
              <a:t>lines</a:t>
            </a:r>
            <a:r>
              <a:rPr lang="it-IT" dirty="0"/>
              <a:t> on the ESP8266 </a:t>
            </a:r>
            <a:r>
              <a:rPr lang="it-IT" dirty="0" err="1"/>
              <a:t>should</a:t>
            </a:r>
            <a:r>
              <a:rPr lang="it-IT" dirty="0"/>
              <a:t> </a:t>
            </a:r>
            <a:r>
              <a:rPr lang="it-IT" dirty="0" err="1"/>
              <a:t>also</a:t>
            </a:r>
            <a:r>
              <a:rPr lang="it-IT" dirty="0"/>
              <a:t> use 3.3V </a:t>
            </a:r>
            <a:r>
              <a:rPr lang="it-IT" dirty="0" err="1"/>
              <a:t>logic</a:t>
            </a:r>
            <a:r>
              <a:rPr lang="it-IT" dirty="0"/>
              <a:t>: we need a level </a:t>
            </a:r>
            <a:r>
              <a:rPr lang="it-IT" dirty="0" err="1"/>
              <a:t>shifter</a:t>
            </a:r>
            <a:r>
              <a:rPr lang="it-IT" dirty="0"/>
              <a:t> so that 5V </a:t>
            </a:r>
            <a:r>
              <a:rPr lang="it-IT" dirty="0" err="1"/>
              <a:t>signals</a:t>
            </a:r>
            <a:r>
              <a:rPr lang="it-IT" dirty="0"/>
              <a:t> from the Arduino can be </a:t>
            </a:r>
            <a:r>
              <a:rPr lang="it-IT" dirty="0" err="1"/>
              <a:t>translated</a:t>
            </a:r>
            <a:r>
              <a:rPr lang="it-IT" dirty="0"/>
              <a:t> to 3.3V for the ESP8266 and vice versa.</a:t>
            </a:r>
          </a:p>
        </p:txBody>
      </p:sp>
      <p:sp>
        <p:nvSpPr>
          <p:cNvPr id="31" name="Segnaposto contenuto 2">
            <a:extLst>
              <a:ext uri="{FF2B5EF4-FFF2-40B4-BE49-F238E27FC236}">
                <a16:creationId xmlns:a16="http://schemas.microsoft.com/office/drawing/2014/main" id="{94AD6088-C149-4DEC-9D0A-28B5C58D316A}"/>
              </a:ext>
            </a:extLst>
          </p:cNvPr>
          <p:cNvSpPr txBox="1">
            <a:spLocks/>
          </p:cNvSpPr>
          <p:nvPr/>
        </p:nvSpPr>
        <p:spPr>
          <a:xfrm>
            <a:off x="208626" y="5443151"/>
            <a:ext cx="5506394"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it-IT" dirty="0">
                <a:ln w="0"/>
                <a:solidFill>
                  <a:schemeClr val="accent1"/>
                </a:solidFill>
                <a:effectLst>
                  <a:outerShdw blurRad="38100" dist="25400" dir="5400000" algn="ctr" rotWithShape="0">
                    <a:srgbClr val="6E747A">
                      <a:alpha val="43000"/>
                    </a:srgbClr>
                  </a:outerShdw>
                </a:effectLst>
              </a:rPr>
              <a:t>or do we?</a:t>
            </a:r>
          </a:p>
        </p:txBody>
      </p:sp>
    </p:spTree>
    <p:extLst>
      <p:ext uri="{BB962C8B-B14F-4D97-AF65-F5344CB8AC3E}">
        <p14:creationId xmlns:p14="http://schemas.microsoft.com/office/powerpoint/2010/main" val="15630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500"/>
                            </p:stCondLst>
                            <p:childTnLst>
                              <p:par>
                                <p:cTn id="31" presetID="0" presetClass="path" presetSubtype="0" accel="50000" decel="50000" fill="hold" nodeType="afterEffect">
                                  <p:stCondLst>
                                    <p:cond delay="0"/>
                                  </p:stCondLst>
                                  <p:childTnLst>
                                    <p:animMotion origin="layout" path="M 4.79167E-6 -3.7037E-6 L 0.00039 0.0632 L 0.17656 0.05139 L 0.1901 0.25024 L 0.31354 0.26227 L 0.32421 0.20093 " pathEditMode="relative" rAng="0" ptsTypes="AAAAAA">
                                      <p:cBhvr>
                                        <p:cTn id="32" dur="5000" fill="hold"/>
                                        <p:tgtEl>
                                          <p:spTgt spid="30"/>
                                        </p:tgtEl>
                                        <p:attrNameLst>
                                          <p:attrName>ppt_x</p:attrName>
                                          <p:attrName>ppt_y</p:attrName>
                                        </p:attrNameLst>
                                      </p:cBhvr>
                                      <p:rCtr x="16211" y="1310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7" name="Immagine 6">
            <a:extLst>
              <a:ext uri="{FF2B5EF4-FFF2-40B4-BE49-F238E27FC236}">
                <a16:creationId xmlns:a16="http://schemas.microsoft.com/office/drawing/2014/main" id="{C2D078DD-91E2-44B5-A23C-9BF8E88A8A11}"/>
              </a:ext>
            </a:extLst>
          </p:cNvPr>
          <p:cNvPicPr>
            <a:picLocks noChangeAspect="1"/>
          </p:cNvPicPr>
          <p:nvPr/>
        </p:nvPicPr>
        <p:blipFill>
          <a:blip r:embed="rId2"/>
          <a:stretch>
            <a:fillRect/>
          </a:stretch>
        </p:blipFill>
        <p:spPr>
          <a:xfrm>
            <a:off x="390617" y="339213"/>
            <a:ext cx="6531387" cy="5610856"/>
          </a:xfrm>
          <a:prstGeom prst="rect">
            <a:avLst/>
          </a:prstGeom>
        </p:spPr>
      </p:pic>
      <p:sp>
        <p:nvSpPr>
          <p:cNvPr id="20" name="Segnaposto contenuto 2">
            <a:extLst>
              <a:ext uri="{FF2B5EF4-FFF2-40B4-BE49-F238E27FC236}">
                <a16:creationId xmlns:a16="http://schemas.microsoft.com/office/drawing/2014/main" id="{41723FE1-1339-4C0C-9836-5030EFAD15D2}"/>
              </a:ext>
            </a:extLst>
          </p:cNvPr>
          <p:cNvSpPr txBox="1">
            <a:spLocks/>
          </p:cNvSpPr>
          <p:nvPr/>
        </p:nvSpPr>
        <p:spPr>
          <a:xfrm>
            <a:off x="7212644" y="3351930"/>
            <a:ext cx="4871199"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b="1" dirty="0"/>
          </a:p>
        </p:txBody>
      </p:sp>
      <p:sp>
        <p:nvSpPr>
          <p:cNvPr id="21" name="Segnaposto contenuto 2">
            <a:extLst>
              <a:ext uri="{FF2B5EF4-FFF2-40B4-BE49-F238E27FC236}">
                <a16:creationId xmlns:a16="http://schemas.microsoft.com/office/drawing/2014/main" id="{C31B6E2F-D172-4DDD-8560-F5EB4E868A75}"/>
              </a:ext>
            </a:extLst>
          </p:cNvPr>
          <p:cNvSpPr txBox="1">
            <a:spLocks/>
          </p:cNvSpPr>
          <p:nvPr/>
        </p:nvSpPr>
        <p:spPr>
          <a:xfrm>
            <a:off x="7212646" y="1338775"/>
            <a:ext cx="4640500" cy="20213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 </a:t>
            </a:r>
            <a:r>
              <a:rPr lang="it-IT" dirty="0" err="1"/>
              <a:t>remembered</a:t>
            </a:r>
            <a:r>
              <a:rPr lang="it-IT" dirty="0"/>
              <a:t> seeing some </a:t>
            </a:r>
            <a:r>
              <a:rPr lang="it-IT" dirty="0" err="1"/>
              <a:t>years</a:t>
            </a:r>
            <a:r>
              <a:rPr lang="it-IT" dirty="0"/>
              <a:t> a go a post on </a:t>
            </a:r>
            <a:r>
              <a:rPr lang="it-IT" b="1" dirty="0"/>
              <a:t>hackaday.com </a:t>
            </a:r>
            <a:r>
              <a:rPr lang="it-IT" dirty="0" err="1"/>
              <a:t>discussing</a:t>
            </a:r>
            <a:r>
              <a:rPr lang="it-IT" dirty="0"/>
              <a:t> </a:t>
            </a:r>
            <a:r>
              <a:rPr lang="it-IT" dirty="0" err="1"/>
              <a:t>wether</a:t>
            </a:r>
            <a:r>
              <a:rPr lang="it-IT" dirty="0"/>
              <a:t> the ESP8266 </a:t>
            </a:r>
            <a:r>
              <a:rPr lang="it-IT" dirty="0" err="1"/>
              <a:t>was</a:t>
            </a:r>
            <a:r>
              <a:rPr lang="it-IT" dirty="0"/>
              <a:t> actually 5V </a:t>
            </a:r>
            <a:r>
              <a:rPr lang="it-IT" dirty="0" err="1"/>
              <a:t>tolerant</a:t>
            </a:r>
            <a:r>
              <a:rPr lang="it-IT" dirty="0"/>
              <a:t>: </a:t>
            </a:r>
            <a:r>
              <a:rPr lang="it-IT" dirty="0" err="1"/>
              <a:t>people</a:t>
            </a:r>
            <a:r>
              <a:rPr lang="it-IT" dirty="0"/>
              <a:t> </a:t>
            </a:r>
            <a:r>
              <a:rPr lang="it-IT" dirty="0" err="1"/>
              <a:t>were</a:t>
            </a:r>
            <a:r>
              <a:rPr lang="it-IT" dirty="0"/>
              <a:t> </a:t>
            </a:r>
            <a:r>
              <a:rPr lang="it-IT" dirty="0" err="1"/>
              <a:t>using</a:t>
            </a:r>
            <a:r>
              <a:rPr lang="it-IT" dirty="0"/>
              <a:t> the ESP8266 serial </a:t>
            </a:r>
            <a:r>
              <a:rPr lang="it-IT" dirty="0" err="1"/>
              <a:t>lines</a:t>
            </a:r>
            <a:r>
              <a:rPr lang="it-IT" dirty="0"/>
              <a:t> with 5V </a:t>
            </a:r>
            <a:r>
              <a:rPr lang="it-IT" dirty="0" err="1"/>
              <a:t>logic</a:t>
            </a:r>
            <a:r>
              <a:rPr lang="it-IT" dirty="0"/>
              <a:t> </a:t>
            </a:r>
            <a:r>
              <a:rPr lang="it-IT" dirty="0" err="1"/>
              <a:t>without</a:t>
            </a:r>
            <a:r>
              <a:rPr lang="it-IT" dirty="0"/>
              <a:t> </a:t>
            </a:r>
            <a:r>
              <a:rPr lang="it-IT" dirty="0" err="1"/>
              <a:t>consequences</a:t>
            </a:r>
            <a:r>
              <a:rPr lang="it-IT" dirty="0"/>
              <a:t> </a:t>
            </a:r>
            <a:endParaRPr lang="it-IT" b="1" dirty="0"/>
          </a:p>
        </p:txBody>
      </p:sp>
      <p:sp>
        <p:nvSpPr>
          <p:cNvPr id="32" name="Segnaposto contenuto 2">
            <a:extLst>
              <a:ext uri="{FF2B5EF4-FFF2-40B4-BE49-F238E27FC236}">
                <a16:creationId xmlns:a16="http://schemas.microsoft.com/office/drawing/2014/main" id="{5B9B82D3-DA24-446B-8E66-3AD9E36225C5}"/>
              </a:ext>
            </a:extLst>
          </p:cNvPr>
          <p:cNvSpPr txBox="1">
            <a:spLocks/>
          </p:cNvSpPr>
          <p:nvPr/>
        </p:nvSpPr>
        <p:spPr>
          <a:xfrm>
            <a:off x="7212644" y="3416710"/>
            <a:ext cx="4588739" cy="10299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Didn’t</a:t>
            </a:r>
            <a:r>
              <a:rPr lang="it-IT" dirty="0"/>
              <a:t> remember the post </a:t>
            </a:r>
            <a:r>
              <a:rPr lang="it-IT" dirty="0" err="1"/>
              <a:t>saying</a:t>
            </a:r>
            <a:r>
              <a:rPr lang="it-IT" dirty="0"/>
              <a:t> anything definitive </a:t>
            </a:r>
            <a:r>
              <a:rPr lang="it-IT" dirty="0" err="1"/>
              <a:t>at</a:t>
            </a:r>
            <a:r>
              <a:rPr lang="it-IT" dirty="0"/>
              <a:t> the time, but just for the </a:t>
            </a:r>
            <a:r>
              <a:rPr lang="it-IT" dirty="0" err="1"/>
              <a:t>sake</a:t>
            </a:r>
            <a:r>
              <a:rPr lang="it-IT" dirty="0"/>
              <a:t> of it I </a:t>
            </a:r>
            <a:r>
              <a:rPr lang="it-IT" dirty="0" err="1"/>
              <a:t>decided</a:t>
            </a:r>
            <a:r>
              <a:rPr lang="it-IT" dirty="0"/>
              <a:t> to look back.</a:t>
            </a:r>
          </a:p>
        </p:txBody>
      </p:sp>
      <p:pic>
        <p:nvPicPr>
          <p:cNvPr id="9" name="Immagine 8">
            <a:extLst>
              <a:ext uri="{FF2B5EF4-FFF2-40B4-BE49-F238E27FC236}">
                <a16:creationId xmlns:a16="http://schemas.microsoft.com/office/drawing/2014/main" id="{2AEAEE52-A55A-44B5-A9A8-1D111837BA8D}"/>
              </a:ext>
            </a:extLst>
          </p:cNvPr>
          <p:cNvPicPr>
            <a:picLocks noChangeAspect="1"/>
          </p:cNvPicPr>
          <p:nvPr/>
        </p:nvPicPr>
        <p:blipFill>
          <a:blip r:embed="rId3"/>
          <a:stretch>
            <a:fillRect/>
          </a:stretch>
        </p:blipFill>
        <p:spPr>
          <a:xfrm>
            <a:off x="2313987" y="3806248"/>
            <a:ext cx="9319558" cy="228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213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pic>
        <p:nvPicPr>
          <p:cNvPr id="5" name="Immagine 4">
            <a:extLst>
              <a:ext uri="{FF2B5EF4-FFF2-40B4-BE49-F238E27FC236}">
                <a16:creationId xmlns:a16="http://schemas.microsoft.com/office/drawing/2014/main" id="{9306373F-A31D-4887-BC61-12DF83A280C8}"/>
              </a:ext>
            </a:extLst>
          </p:cNvPr>
          <p:cNvPicPr>
            <a:picLocks noChangeAspect="1"/>
          </p:cNvPicPr>
          <p:nvPr/>
        </p:nvPicPr>
        <p:blipFill>
          <a:blip r:embed="rId2"/>
          <a:stretch>
            <a:fillRect/>
          </a:stretch>
        </p:blipFill>
        <p:spPr>
          <a:xfrm>
            <a:off x="338855" y="344157"/>
            <a:ext cx="7068599" cy="5455920"/>
          </a:xfrm>
          <a:prstGeom prst="rect">
            <a:avLst/>
          </a:prstGeom>
        </p:spPr>
      </p:pic>
      <p:pic>
        <p:nvPicPr>
          <p:cNvPr id="8" name="Immagine 7">
            <a:extLst>
              <a:ext uri="{FF2B5EF4-FFF2-40B4-BE49-F238E27FC236}">
                <a16:creationId xmlns:a16="http://schemas.microsoft.com/office/drawing/2014/main" id="{11708FB2-537F-4C1E-BDE8-5F6327B49EEF}"/>
              </a:ext>
            </a:extLst>
          </p:cNvPr>
          <p:cNvPicPr>
            <a:picLocks noChangeAspect="1"/>
          </p:cNvPicPr>
          <p:nvPr/>
        </p:nvPicPr>
        <p:blipFill>
          <a:blip r:embed="rId3"/>
          <a:stretch>
            <a:fillRect/>
          </a:stretch>
        </p:blipFill>
        <p:spPr>
          <a:xfrm>
            <a:off x="2133508" y="4432260"/>
            <a:ext cx="9667875" cy="1657350"/>
          </a:xfrm>
          <a:prstGeom prst="rect">
            <a:avLst/>
          </a:prstGeom>
          <a:effectLst>
            <a:outerShdw blurRad="50800" dist="38100" dir="13500000" algn="br" rotWithShape="0">
              <a:prstClr val="black">
                <a:alpha val="40000"/>
              </a:prstClr>
            </a:outerShdw>
          </a:effectLst>
        </p:spPr>
      </p:pic>
      <p:sp>
        <p:nvSpPr>
          <p:cNvPr id="7" name="CasellaDiTesto 6">
            <a:extLst>
              <a:ext uri="{FF2B5EF4-FFF2-40B4-BE49-F238E27FC236}">
                <a16:creationId xmlns:a16="http://schemas.microsoft.com/office/drawing/2014/main" id="{119C5705-B85A-4C88-A2BE-A4B1576A8105}"/>
              </a:ext>
            </a:extLst>
          </p:cNvPr>
          <p:cNvSpPr txBox="1"/>
          <p:nvPr/>
        </p:nvSpPr>
        <p:spPr>
          <a:xfrm>
            <a:off x="7537683" y="3267895"/>
            <a:ext cx="4420637" cy="923330"/>
          </a:xfrm>
          <a:prstGeom prst="rect">
            <a:avLst/>
          </a:prstGeom>
          <a:noFill/>
        </p:spPr>
        <p:txBody>
          <a:bodyPr wrap="square" rtlCol="0">
            <a:spAutoFit/>
          </a:bodyPr>
          <a:lstStyle/>
          <a:p>
            <a:pPr algn="just"/>
            <a:r>
              <a:rPr lang="it-IT"/>
              <a:t>With the benediction of the Espressif CEO I could finally lazily connect my ESP8266 to 5V logic without any remorse</a:t>
            </a:r>
          </a:p>
        </p:txBody>
      </p:sp>
    </p:spTree>
    <p:extLst>
      <p:ext uri="{BB962C8B-B14F-4D97-AF65-F5344CB8AC3E}">
        <p14:creationId xmlns:p14="http://schemas.microsoft.com/office/powerpoint/2010/main" val="209129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40703" y="743100"/>
            <a:ext cx="5855297" cy="369332"/>
          </a:xfrm>
          <a:prstGeom prst="rect">
            <a:avLst/>
          </a:prstGeom>
          <a:noFill/>
        </p:spPr>
        <p:txBody>
          <a:bodyPr wrap="square" rtlCol="0">
            <a:spAutoFit/>
          </a:bodyPr>
          <a:lstStyle/>
          <a:p>
            <a:pPr algn="just"/>
            <a:r>
              <a:rPr lang="it-IT"/>
              <a:t>Ok, that looks good, can we finally use the ESP8266?</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1" name="Segnaposto contenuto 2">
            <a:extLst>
              <a:ext uri="{FF2B5EF4-FFF2-40B4-BE49-F238E27FC236}">
                <a16:creationId xmlns:a16="http://schemas.microsoft.com/office/drawing/2014/main" id="{34A5466B-8278-42EE-A651-8336F4B3809F}"/>
              </a:ext>
            </a:extLst>
          </p:cNvPr>
          <p:cNvSpPr txBox="1">
            <a:spLocks/>
          </p:cNvSpPr>
          <p:nvPr/>
        </p:nvSpPr>
        <p:spPr>
          <a:xfrm>
            <a:off x="5392773" y="1112432"/>
            <a:ext cx="802477" cy="39840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a:ln w="0"/>
                <a:solidFill>
                  <a:schemeClr val="accent1"/>
                </a:solidFill>
                <a:effectLst>
                  <a:outerShdw blurRad="38100" dist="25400" dir="5400000" algn="ctr" rotWithShape="0">
                    <a:srgbClr val="6E747A">
                      <a:alpha val="43000"/>
                    </a:srgbClr>
                  </a:outerShdw>
                </a:effectLst>
              </a:rPr>
              <a:t>nope</a:t>
            </a:r>
            <a:endParaRPr lang="it-IT" dirty="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4E1D8ED5-540D-42E2-97A9-6F0867F80315}"/>
              </a:ext>
            </a:extLst>
          </p:cNvPr>
          <p:cNvSpPr txBox="1"/>
          <p:nvPr/>
        </p:nvSpPr>
        <p:spPr>
          <a:xfrm>
            <a:off x="338855" y="2277260"/>
            <a:ext cx="5855297" cy="646331"/>
          </a:xfrm>
          <a:prstGeom prst="rect">
            <a:avLst/>
          </a:prstGeom>
          <a:noFill/>
        </p:spPr>
        <p:txBody>
          <a:bodyPr wrap="square" rtlCol="0">
            <a:spAutoFit/>
          </a:bodyPr>
          <a:lstStyle/>
          <a:p>
            <a:pPr algn="just"/>
            <a:r>
              <a:rPr lang="it-IT"/>
              <a:t>To be programmed using the Arduino IDE, the ESP8266 needs the </a:t>
            </a:r>
            <a:r>
              <a:rPr lang="it-IT" b="1"/>
              <a:t>AT Firmware </a:t>
            </a:r>
            <a:r>
              <a:rPr lang="it-IT"/>
              <a:t>by Espressif</a:t>
            </a:r>
            <a:endParaRPr lang="it-IT" b="1"/>
          </a:p>
        </p:txBody>
      </p:sp>
      <p:sp>
        <p:nvSpPr>
          <p:cNvPr id="13" name="CasellaDiTesto 12">
            <a:extLst>
              <a:ext uri="{FF2B5EF4-FFF2-40B4-BE49-F238E27FC236}">
                <a16:creationId xmlns:a16="http://schemas.microsoft.com/office/drawing/2014/main" id="{3474CE8C-4058-44B2-AC8C-61F8EA42937F}"/>
              </a:ext>
            </a:extLst>
          </p:cNvPr>
          <p:cNvSpPr txBox="1"/>
          <p:nvPr/>
        </p:nvSpPr>
        <p:spPr>
          <a:xfrm>
            <a:off x="338855" y="2921535"/>
            <a:ext cx="5757145" cy="646331"/>
          </a:xfrm>
          <a:prstGeom prst="rect">
            <a:avLst/>
          </a:prstGeom>
          <a:noFill/>
        </p:spPr>
        <p:txBody>
          <a:bodyPr wrap="square" rtlCol="0">
            <a:spAutoFit/>
          </a:bodyPr>
          <a:lstStyle/>
          <a:p>
            <a:pPr algn="just"/>
            <a:r>
              <a:rPr lang="it-IT"/>
              <a:t>Turns out the ESP8266 came pre-flashed with the chinese </a:t>
            </a:r>
            <a:r>
              <a:rPr lang="it-IT" b="1"/>
              <a:t>DOIT firmware</a:t>
            </a:r>
          </a:p>
        </p:txBody>
      </p:sp>
      <p:pic>
        <p:nvPicPr>
          <p:cNvPr id="6" name="Immagine 5">
            <a:extLst>
              <a:ext uri="{FF2B5EF4-FFF2-40B4-BE49-F238E27FC236}">
                <a16:creationId xmlns:a16="http://schemas.microsoft.com/office/drawing/2014/main" id="{9F456467-DA0D-435D-937E-A9872F6973C6}"/>
              </a:ext>
            </a:extLst>
          </p:cNvPr>
          <p:cNvPicPr>
            <a:picLocks noChangeAspect="1"/>
          </p:cNvPicPr>
          <p:nvPr/>
        </p:nvPicPr>
        <p:blipFill>
          <a:blip r:embed="rId2"/>
          <a:stretch>
            <a:fillRect/>
          </a:stretch>
        </p:blipFill>
        <p:spPr>
          <a:xfrm>
            <a:off x="684295" y="3916157"/>
            <a:ext cx="5337498" cy="1707462"/>
          </a:xfrm>
          <a:prstGeom prst="rect">
            <a:avLst/>
          </a:prstGeom>
        </p:spPr>
      </p:pic>
      <p:pic>
        <p:nvPicPr>
          <p:cNvPr id="14" name="Immagine 13">
            <a:extLst>
              <a:ext uri="{FF2B5EF4-FFF2-40B4-BE49-F238E27FC236}">
                <a16:creationId xmlns:a16="http://schemas.microsoft.com/office/drawing/2014/main" id="{6AA9F942-0908-43C4-965D-4390D5EDC2D1}"/>
              </a:ext>
            </a:extLst>
          </p:cNvPr>
          <p:cNvPicPr>
            <a:picLocks noChangeAspect="1"/>
          </p:cNvPicPr>
          <p:nvPr/>
        </p:nvPicPr>
        <p:blipFill>
          <a:blip r:embed="rId3"/>
          <a:stretch>
            <a:fillRect/>
          </a:stretch>
        </p:blipFill>
        <p:spPr>
          <a:xfrm>
            <a:off x="6471923" y="986021"/>
            <a:ext cx="4953536" cy="5044665"/>
          </a:xfrm>
          <a:prstGeom prst="rect">
            <a:avLst/>
          </a:prstGeom>
        </p:spPr>
      </p:pic>
    </p:spTree>
    <p:extLst>
      <p:ext uri="{BB962C8B-B14F-4D97-AF65-F5344CB8AC3E}">
        <p14:creationId xmlns:p14="http://schemas.microsoft.com/office/powerpoint/2010/main" val="423843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1430040" y="180290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968AAB4D-F657-4E22-852D-B6BA24C922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43955" y="2222528"/>
            <a:ext cx="4654490" cy="3540035"/>
          </a:xfrm>
          <a:prstGeom prst="rect">
            <a:avLst/>
          </a:prstGeom>
        </p:spPr>
      </p:pic>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Arduino Mega 2560 REV3</a:t>
            </a:r>
          </a:p>
          <a:p>
            <a:pPr lvl="1"/>
            <a:r>
              <a:rPr lang="it-IT"/>
              <a:t>Has LOTS of GPIO pins, PWM-enabled pins and Analog pins</a:t>
            </a:r>
          </a:p>
          <a:p>
            <a:pPr lvl="1"/>
            <a:r>
              <a:rPr lang="it-IT"/>
              <a:t>Multiple Serial interfaces</a:t>
            </a:r>
          </a:p>
          <a:p>
            <a:pPr lvl="1"/>
            <a:r>
              <a:rPr lang="it-IT"/>
              <a:t>Same layout of Arduino Uno</a:t>
            </a:r>
            <a:br>
              <a:rPr lang="it-IT"/>
            </a:br>
            <a:r>
              <a:rPr lang="it-IT"/>
              <a:t>for shield compatibility</a:t>
            </a:r>
          </a:p>
        </p:txBody>
      </p:sp>
      <p:cxnSp>
        <p:nvCxnSpPr>
          <p:cNvPr id="4" name="Connettore 2 3">
            <a:extLst>
              <a:ext uri="{FF2B5EF4-FFF2-40B4-BE49-F238E27FC236}">
                <a16:creationId xmlns:a16="http://schemas.microsoft.com/office/drawing/2014/main" id="{AAEE89FC-3947-42C0-A66E-C9389F3F3E25}"/>
              </a:ext>
            </a:extLst>
          </p:cNvPr>
          <p:cNvCxnSpPr>
            <a:cxnSpLocks/>
          </p:cNvCxnSpPr>
          <p:nvPr/>
        </p:nvCxnSpPr>
        <p:spPr>
          <a:xfrm flipH="1">
            <a:off x="10466774" y="2133363"/>
            <a:ext cx="559292" cy="4766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A3B91B39-EE18-41DE-B6F0-1002D9E88155}"/>
              </a:ext>
            </a:extLst>
          </p:cNvPr>
          <p:cNvCxnSpPr>
            <a:cxnSpLocks/>
          </p:cNvCxnSpPr>
          <p:nvPr/>
        </p:nvCxnSpPr>
        <p:spPr>
          <a:xfrm>
            <a:off x="7838983" y="237169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04D388F5-F8F5-4CAB-9B2F-823161941827}"/>
              </a:ext>
            </a:extLst>
          </p:cNvPr>
          <p:cNvCxnSpPr>
            <a:cxnSpLocks/>
          </p:cNvCxnSpPr>
          <p:nvPr/>
        </p:nvCxnSpPr>
        <p:spPr>
          <a:xfrm flipH="1" flipV="1">
            <a:off x="10821880" y="3856992"/>
            <a:ext cx="594803" cy="4930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3D8689F-2C83-4053-B588-7196A2FC55E5}"/>
              </a:ext>
            </a:extLst>
          </p:cNvPr>
          <p:cNvCxnSpPr>
            <a:cxnSpLocks/>
          </p:cNvCxnSpPr>
          <p:nvPr/>
        </p:nvCxnSpPr>
        <p:spPr>
          <a:xfrm flipV="1">
            <a:off x="7617041" y="2990608"/>
            <a:ext cx="1098502" cy="72913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603A3852-EA95-4729-B436-F76BF2FBF95B}"/>
              </a:ext>
            </a:extLst>
          </p:cNvPr>
          <p:cNvCxnSpPr>
            <a:cxnSpLocks/>
          </p:cNvCxnSpPr>
          <p:nvPr/>
        </p:nvCxnSpPr>
        <p:spPr>
          <a:xfrm>
            <a:off x="9534617" y="2490554"/>
            <a:ext cx="1211803" cy="8646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CD852C06-2C11-402A-ABD4-6E283C39C96F}"/>
              </a:ext>
            </a:extLst>
          </p:cNvPr>
          <p:cNvCxnSpPr>
            <a:cxnSpLocks/>
          </p:cNvCxnSpPr>
          <p:nvPr/>
        </p:nvCxnSpPr>
        <p:spPr>
          <a:xfrm flipV="1">
            <a:off x="9676660" y="3502825"/>
            <a:ext cx="1243085" cy="84723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7FDA30B0-58D8-4057-A267-A36BDA23E364}"/>
              </a:ext>
            </a:extLst>
          </p:cNvPr>
          <p:cNvCxnSpPr>
            <a:cxnSpLocks/>
          </p:cNvCxnSpPr>
          <p:nvPr/>
        </p:nvCxnSpPr>
        <p:spPr>
          <a:xfrm>
            <a:off x="8651507" y="2076419"/>
            <a:ext cx="346784" cy="529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3383E391-F4B5-45A2-93E0-0DF2F870BB84}"/>
              </a:ext>
            </a:extLst>
          </p:cNvPr>
          <p:cNvCxnSpPr>
            <a:cxnSpLocks/>
          </p:cNvCxnSpPr>
          <p:nvPr/>
        </p:nvCxnSpPr>
        <p:spPr>
          <a:xfrm flipV="1">
            <a:off x="8840717" y="2606163"/>
            <a:ext cx="595000" cy="38444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6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7" name="CasellaDiTesto 6">
            <a:extLst>
              <a:ext uri="{FF2B5EF4-FFF2-40B4-BE49-F238E27FC236}">
                <a16:creationId xmlns:a16="http://schemas.microsoft.com/office/drawing/2014/main" id="{119C5705-B85A-4C88-A2BE-A4B1576A8105}"/>
              </a:ext>
            </a:extLst>
          </p:cNvPr>
          <p:cNvSpPr txBox="1"/>
          <p:nvPr/>
        </p:nvSpPr>
        <p:spPr>
          <a:xfrm>
            <a:off x="209962" y="434119"/>
            <a:ext cx="6822929" cy="2308324"/>
          </a:xfrm>
          <a:prstGeom prst="rect">
            <a:avLst/>
          </a:prstGeom>
          <a:noFill/>
        </p:spPr>
        <p:txBody>
          <a:bodyPr wrap="square" rtlCol="0">
            <a:spAutoFit/>
          </a:bodyPr>
          <a:lstStyle/>
          <a:p>
            <a:pPr algn="just"/>
            <a:r>
              <a:rPr lang="it-IT" dirty="0" err="1"/>
              <a:t>It’s</a:t>
            </a:r>
            <a:r>
              <a:rPr lang="it-IT" dirty="0"/>
              <a:t> not a </a:t>
            </a:r>
            <a:r>
              <a:rPr lang="it-IT" dirty="0" err="1"/>
              <a:t>bad</a:t>
            </a:r>
            <a:r>
              <a:rPr lang="it-IT" dirty="0"/>
              <a:t> firmware per-se, but it </a:t>
            </a:r>
            <a:r>
              <a:rPr lang="it-IT" dirty="0" err="1"/>
              <a:t>does</a:t>
            </a:r>
            <a:r>
              <a:rPr lang="it-IT" dirty="0"/>
              <a:t> </a:t>
            </a:r>
            <a:r>
              <a:rPr lang="it-IT" dirty="0" err="1"/>
              <a:t>only</a:t>
            </a:r>
            <a:r>
              <a:rPr lang="it-IT" dirty="0"/>
              <a:t> one thing (and actually </a:t>
            </a:r>
            <a:r>
              <a:rPr lang="it-IT" dirty="0" err="1"/>
              <a:t>does</a:t>
            </a:r>
            <a:r>
              <a:rPr lang="it-IT" dirty="0"/>
              <a:t> it </a:t>
            </a:r>
            <a:r>
              <a:rPr lang="it-IT" dirty="0" err="1"/>
              <a:t>well</a:t>
            </a:r>
            <a:r>
              <a:rPr lang="it-IT" dirty="0"/>
              <a:t>):</a:t>
            </a:r>
          </a:p>
          <a:p>
            <a:pPr marL="285750" indent="-285750" algn="just">
              <a:buFont typeface="Arial" panose="020B0604020202020204" pitchFamily="34" charset="0"/>
              <a:buChar char="•"/>
            </a:pPr>
            <a:r>
              <a:rPr lang="it-IT" dirty="0" err="1"/>
              <a:t>Configures</a:t>
            </a:r>
            <a:r>
              <a:rPr lang="it-IT" dirty="0"/>
              <a:t> the ESP8266 to act </a:t>
            </a:r>
            <a:r>
              <a:rPr lang="it-IT" dirty="0" err="1"/>
              <a:t>as</a:t>
            </a:r>
            <a:r>
              <a:rPr lang="it-IT" dirty="0"/>
              <a:t> an access point</a:t>
            </a:r>
          </a:p>
          <a:p>
            <a:pPr marL="285750" indent="-285750" algn="just">
              <a:buFont typeface="Arial" panose="020B0604020202020204" pitchFamily="34" charset="0"/>
              <a:buChar char="•"/>
            </a:pPr>
            <a:r>
              <a:rPr lang="it-IT" dirty="0"/>
              <a:t>Starts a </a:t>
            </a:r>
            <a:r>
              <a:rPr lang="it-IT" dirty="0" err="1"/>
              <a:t>webserver</a:t>
            </a:r>
            <a:r>
              <a:rPr lang="it-IT" dirty="0"/>
              <a:t> on 192.168.4.1 and streams a </a:t>
            </a:r>
            <a:r>
              <a:rPr lang="it-IT" dirty="0" err="1"/>
              <a:t>nice</a:t>
            </a:r>
            <a:r>
              <a:rPr lang="it-IT" dirty="0"/>
              <a:t> </a:t>
            </a:r>
            <a:r>
              <a:rPr lang="it-IT" dirty="0" err="1"/>
              <a:t>config</a:t>
            </a:r>
            <a:r>
              <a:rPr lang="it-IT" dirty="0"/>
              <a:t> page from </a:t>
            </a:r>
            <a:r>
              <a:rPr lang="it-IT" dirty="0" err="1"/>
              <a:t>there</a:t>
            </a:r>
            <a:endParaRPr lang="it-IT" dirty="0"/>
          </a:p>
          <a:p>
            <a:pPr marL="285750" indent="-285750" algn="just">
              <a:buFont typeface="Arial" panose="020B0604020202020204" pitchFamily="34" charset="0"/>
              <a:buChar char="•"/>
            </a:pPr>
            <a:r>
              <a:rPr lang="it-IT" dirty="0" err="1"/>
              <a:t>Listens</a:t>
            </a:r>
            <a:r>
              <a:rPr lang="it-IT" dirty="0"/>
              <a:t> on the serial connection</a:t>
            </a:r>
          </a:p>
          <a:p>
            <a:pPr marL="285750" indent="-285750" algn="just">
              <a:buFont typeface="Arial" panose="020B0604020202020204" pitchFamily="34" charset="0"/>
              <a:buChar char="•"/>
            </a:pPr>
            <a:r>
              <a:rPr lang="it-IT" dirty="0" err="1"/>
              <a:t>Encapsules</a:t>
            </a:r>
            <a:r>
              <a:rPr lang="it-IT" dirty="0"/>
              <a:t> </a:t>
            </a:r>
            <a:r>
              <a:rPr lang="it-IT" dirty="0" err="1"/>
              <a:t>every</a:t>
            </a:r>
            <a:r>
              <a:rPr lang="it-IT" dirty="0"/>
              <a:t> </a:t>
            </a:r>
            <a:r>
              <a:rPr lang="it-IT" dirty="0" err="1"/>
              <a:t>received</a:t>
            </a:r>
            <a:r>
              <a:rPr lang="it-IT" dirty="0"/>
              <a:t> </a:t>
            </a:r>
            <a:r>
              <a:rPr lang="it-IT" dirty="0" err="1"/>
              <a:t>sequence</a:t>
            </a:r>
            <a:r>
              <a:rPr lang="it-IT" dirty="0"/>
              <a:t> in a TCP package and streams it on the </a:t>
            </a:r>
            <a:r>
              <a:rPr lang="it-IT" dirty="0" err="1"/>
              <a:t>webserver</a:t>
            </a:r>
            <a:r>
              <a:rPr lang="it-IT" dirty="0"/>
              <a:t>.</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81C4F2DD-D223-459D-9E13-FB84C48FC98E}"/>
              </a:ext>
            </a:extLst>
          </p:cNvPr>
          <p:cNvPicPr>
            <a:picLocks noChangeAspect="1"/>
          </p:cNvPicPr>
          <p:nvPr/>
        </p:nvPicPr>
        <p:blipFill>
          <a:blip r:embed="rId2"/>
          <a:stretch>
            <a:fillRect/>
          </a:stretch>
        </p:blipFill>
        <p:spPr>
          <a:xfrm>
            <a:off x="7163549" y="1128804"/>
            <a:ext cx="4689596" cy="4901882"/>
          </a:xfrm>
          <a:prstGeom prst="rect">
            <a:avLst/>
          </a:prstGeom>
          <a:effectLst>
            <a:outerShdw blurRad="50800" dist="38100" dir="5400000" algn="t" rotWithShape="0">
              <a:prstClr val="black">
                <a:alpha val="40000"/>
              </a:prstClr>
            </a:outerShdw>
          </a:effectLst>
        </p:spPr>
      </p:pic>
      <p:pic>
        <p:nvPicPr>
          <p:cNvPr id="8" name="Immagine 7">
            <a:extLst>
              <a:ext uri="{FF2B5EF4-FFF2-40B4-BE49-F238E27FC236}">
                <a16:creationId xmlns:a16="http://schemas.microsoft.com/office/drawing/2014/main" id="{7FBFB290-BF61-4ED0-952E-BD1A58BE73E5}"/>
              </a:ext>
            </a:extLst>
          </p:cNvPr>
          <p:cNvPicPr>
            <a:picLocks noChangeAspect="1"/>
          </p:cNvPicPr>
          <p:nvPr/>
        </p:nvPicPr>
        <p:blipFill>
          <a:blip r:embed="rId3"/>
          <a:stretch>
            <a:fillRect/>
          </a:stretch>
        </p:blipFill>
        <p:spPr>
          <a:xfrm>
            <a:off x="3751202" y="2443698"/>
            <a:ext cx="4689596" cy="3586988"/>
          </a:xfrm>
          <a:prstGeom prst="rect">
            <a:avLst/>
          </a:prstGeom>
          <a:effectLst>
            <a:outerShdw blurRad="50800" dist="38100" dir="5400000" algn="t" rotWithShape="0">
              <a:prstClr val="black">
                <a:alpha val="40000"/>
              </a:prstClr>
            </a:outerShdw>
          </a:effectLst>
        </p:spPr>
      </p:pic>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338855" y="4087043"/>
            <a:ext cx="3611310" cy="7253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But </a:t>
            </a:r>
            <a:r>
              <a:rPr lang="it-IT" dirty="0" err="1">
                <a:ln w="0"/>
                <a:solidFill>
                  <a:schemeClr val="accent1"/>
                </a:solidFill>
                <a:effectLst>
                  <a:outerShdw blurRad="38100" dist="25400" dir="5400000" algn="ctr" rotWithShape="0">
                    <a:srgbClr val="6E747A">
                      <a:alpha val="43000"/>
                    </a:srgbClr>
                  </a:outerShdw>
                </a:effectLst>
              </a:rPr>
              <a:t>that’s</a:t>
            </a:r>
            <a:r>
              <a:rPr lang="it-IT" dirty="0">
                <a:ln w="0"/>
                <a:solidFill>
                  <a:schemeClr val="accent1"/>
                </a:solidFill>
                <a:effectLst>
                  <a:outerShdw blurRad="38100" dist="25400" dir="5400000" algn="ctr" rotWithShape="0">
                    <a:srgbClr val="6E747A">
                      <a:alpha val="43000"/>
                    </a:srgbClr>
                  </a:outerShdw>
                </a:effectLst>
              </a:rPr>
              <a:t> not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need!</a:t>
            </a:r>
          </a:p>
        </p:txBody>
      </p:sp>
    </p:spTree>
    <p:extLst>
      <p:ext uri="{BB962C8B-B14F-4D97-AF65-F5344CB8AC3E}">
        <p14:creationId xmlns:p14="http://schemas.microsoft.com/office/powerpoint/2010/main" val="28174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1692026" y="147700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2742841" y="1136502"/>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1842178" y="782389"/>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1" name="Immagine 10">
            <a:extLst>
              <a:ext uri="{FF2B5EF4-FFF2-40B4-BE49-F238E27FC236}">
                <a16:creationId xmlns:a16="http://schemas.microsoft.com/office/drawing/2014/main" id="{F85A4B40-7334-4843-B29B-15F7BCBBAE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53906" y="1826218"/>
            <a:ext cx="1887549" cy="949137"/>
          </a:xfrm>
          <a:prstGeom prst="rect">
            <a:avLst/>
          </a:prstGeom>
        </p:spPr>
      </p:pic>
      <p:pic>
        <p:nvPicPr>
          <p:cNvPr id="12" name="Picture 2" descr="Image result for esp wroom 02">
            <a:extLst>
              <a:ext uri="{FF2B5EF4-FFF2-40B4-BE49-F238E27FC236}">
                <a16:creationId xmlns:a16="http://schemas.microsoft.com/office/drawing/2014/main" id="{E1F7D66C-61B9-40CD-B190-C316ED1FDA2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1457176"/>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ttore 2 12">
            <a:extLst>
              <a:ext uri="{FF2B5EF4-FFF2-40B4-BE49-F238E27FC236}">
                <a16:creationId xmlns:a16="http://schemas.microsoft.com/office/drawing/2014/main" id="{B6186053-60E6-4846-9AED-0C36204E9AD4}"/>
              </a:ext>
            </a:extLst>
          </p:cNvPr>
          <p:cNvCxnSpPr>
            <a:cxnSpLocks/>
          </p:cNvCxnSpPr>
          <p:nvPr/>
        </p:nvCxnSpPr>
        <p:spPr>
          <a:xfrm>
            <a:off x="2870076" y="2260826"/>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2" name="Modello 3D 1" descr="Surface Pro - Nero">
                <a:extLst>
                  <a:ext uri="{FF2B5EF4-FFF2-40B4-BE49-F238E27FC236}">
                    <a16:creationId xmlns:a16="http://schemas.microsoft.com/office/drawing/2014/main" id="{F8ACFD37-AB60-4CB4-82C5-5CA025DDDDBE}"/>
                  </a:ext>
                </a:extLst>
              </p:cNvPr>
              <p:cNvGraphicFramePr>
                <a:graphicFrameLocks noChangeAspect="1"/>
              </p:cNvGraphicFramePr>
              <p:nvPr>
                <p:extLst>
                  <p:ext uri="{D42A27DB-BD31-4B8C-83A1-F6EECF244321}">
                    <p14:modId xmlns:p14="http://schemas.microsoft.com/office/powerpoint/2010/main" val="2877920054"/>
                  </p:ext>
                </p:extLst>
              </p:nvPr>
            </p:nvGraphicFramePr>
            <p:xfrm>
              <a:off x="7735056" y="1457176"/>
              <a:ext cx="1970352" cy="1276549"/>
            </p:xfrm>
            <a:graphic>
              <a:graphicData uri="http://schemas.microsoft.com/office/drawing/2017/model3d">
                <am3d:model3d r:embed="rId4">
                  <am3d:spPr>
                    <a:xfrm>
                      <a:off x="0" y="0"/>
                      <a:ext cx="1970352" cy="1276549"/>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Modello 3D 1" descr="Surface Pro - Nero">
                <a:extLst>
                  <a:ext uri="{FF2B5EF4-FFF2-40B4-BE49-F238E27FC236}">
                    <a16:creationId xmlns:a16="http://schemas.microsoft.com/office/drawing/2014/main" id="{F8ACFD37-AB60-4CB4-82C5-5CA025DDDDBE}"/>
                  </a:ext>
                </a:extLst>
              </p:cNvPr>
              <p:cNvPicPr>
                <a:picLocks noGrp="1" noRot="1" noChangeAspect="1" noMove="1" noResize="1" noEditPoints="1" noAdjustHandles="1" noChangeArrowheads="1" noChangeShapeType="1" noCrop="1"/>
              </p:cNvPicPr>
              <p:nvPr/>
            </p:nvPicPr>
            <p:blipFill>
              <a:blip r:embed="rId7"/>
              <a:stretch>
                <a:fillRect/>
              </a:stretch>
            </p:blipFill>
            <p:spPr>
              <a:xfrm>
                <a:off x="7735056" y="1457176"/>
                <a:ext cx="1970352" cy="1276549"/>
              </a:xfrm>
              <a:prstGeom prst="rect">
                <a:avLst/>
              </a:prstGeom>
            </p:spPr>
          </p:pic>
        </mc:Fallback>
      </mc:AlternateContent>
      <p:cxnSp>
        <p:nvCxnSpPr>
          <p:cNvPr id="27" name="Connettore 2 26">
            <a:extLst>
              <a:ext uri="{FF2B5EF4-FFF2-40B4-BE49-F238E27FC236}">
                <a16:creationId xmlns:a16="http://schemas.microsoft.com/office/drawing/2014/main" id="{ADA12FF2-48AA-4ACA-B0E2-AB2E1449CD7B}"/>
              </a:ext>
            </a:extLst>
          </p:cNvPr>
          <p:cNvCxnSpPr>
            <a:cxnSpLocks/>
          </p:cNvCxnSpPr>
          <p:nvPr/>
        </p:nvCxnSpPr>
        <p:spPr>
          <a:xfrm>
            <a:off x="2870076"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15E506D2-844C-40D5-B36F-223ED0EDB83A}"/>
              </a:ext>
            </a:extLst>
          </p:cNvPr>
          <p:cNvCxnSpPr>
            <a:cxnSpLocks/>
          </p:cNvCxnSpPr>
          <p:nvPr/>
        </p:nvCxnSpPr>
        <p:spPr>
          <a:xfrm>
            <a:off x="6478263" y="4738554"/>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m3d="http://schemas.microsoft.com/office/drawing/2017/model3d">
        <mc:Choice Requires="am3d">
          <p:graphicFrame>
            <p:nvGraphicFramePr>
              <p:cNvPr id="30" name="Modello 3D 29" descr="Surface Pro - Nero">
                <a:extLst>
                  <a:ext uri="{FF2B5EF4-FFF2-40B4-BE49-F238E27FC236}">
                    <a16:creationId xmlns:a16="http://schemas.microsoft.com/office/drawing/2014/main" id="{29762DC5-A125-4004-8CFA-AB13A3E2588A}"/>
                  </a:ext>
                </a:extLst>
              </p:cNvPr>
              <p:cNvGraphicFramePr>
                <a:graphicFrameLocks noChangeAspect="1"/>
              </p:cNvGraphicFramePr>
              <p:nvPr>
                <p:extLst>
                  <p:ext uri="{D42A27DB-BD31-4B8C-83A1-F6EECF244321}">
                    <p14:modId xmlns:p14="http://schemas.microsoft.com/office/powerpoint/2010/main" val="351939535"/>
                  </p:ext>
                </p:extLst>
              </p:nvPr>
            </p:nvGraphicFramePr>
            <p:xfrm>
              <a:off x="251942" y="4100279"/>
              <a:ext cx="1970351" cy="1276550"/>
            </p:xfrm>
            <a:graphic>
              <a:graphicData uri="http://schemas.microsoft.com/office/drawing/2017/model3d">
                <am3d:model3d r:embed="rId4">
                  <am3d:spPr>
                    <a:xfrm>
                      <a:off x="0" y="0"/>
                      <a:ext cx="1970351" cy="1276550"/>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m3d:postTrans dx="0" dy="0" dz="0"/>
                  </am3d:trans>
                  <am3d:attrSrcUrl r:id="rId5"/>
                  <am3d:raster rName="Office3DRenderer" rVer="16.0.8326">
                    <am3d:blip r:embed="rId6"/>
                  </am3d:raster>
                  <am3d:objViewport viewportSz="2452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0" name="Modello 3D 29" descr="Surface Pro - Nero">
                <a:extLst>
                  <a:ext uri="{FF2B5EF4-FFF2-40B4-BE49-F238E27FC236}">
                    <a16:creationId xmlns:a16="http://schemas.microsoft.com/office/drawing/2014/main" id="{29762DC5-A125-4004-8CFA-AB13A3E2588A}"/>
                  </a:ext>
                </a:extLst>
              </p:cNvPr>
              <p:cNvPicPr>
                <a:picLocks noGrp="1" noRot="1" noChangeAspect="1" noMove="1" noResize="1" noEditPoints="1" noAdjustHandles="1" noChangeArrowheads="1" noChangeShapeType="1" noCrop="1"/>
              </p:cNvPicPr>
              <p:nvPr/>
            </p:nvPicPr>
            <p:blipFill>
              <a:blip r:embed="rId7"/>
              <a:stretch>
                <a:fillRect/>
              </a:stretch>
            </p:blipFill>
            <p:spPr>
              <a:xfrm>
                <a:off x="251942" y="4100279"/>
                <a:ext cx="1970351" cy="1276550"/>
              </a:xfrm>
              <a:prstGeom prst="rect">
                <a:avLst/>
              </a:prstGeom>
            </p:spPr>
          </p:pic>
        </mc:Fallback>
      </mc:AlternateContent>
      <p:pic>
        <p:nvPicPr>
          <p:cNvPr id="31" name="Immagine 30">
            <a:extLst>
              <a:ext uri="{FF2B5EF4-FFF2-40B4-BE49-F238E27FC236}">
                <a16:creationId xmlns:a16="http://schemas.microsoft.com/office/drawing/2014/main" id="{05DF0ED0-3F5B-44B7-A9AA-2518E52AF8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7778902" y="4142863"/>
            <a:ext cx="1887549" cy="949137"/>
          </a:xfrm>
          <a:prstGeom prst="rect">
            <a:avLst/>
          </a:prstGeom>
        </p:spPr>
      </p:pic>
      <p:pic>
        <p:nvPicPr>
          <p:cNvPr id="32" name="Picture 2" descr="Image result for esp wroom 02">
            <a:extLst>
              <a:ext uri="{FF2B5EF4-FFF2-40B4-BE49-F238E27FC236}">
                <a16:creationId xmlns:a16="http://schemas.microsoft.com/office/drawing/2014/main" id="{4D9F44D2-B639-4289-91E2-16DFA0BB194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8188"/>
          <a:stretch/>
        </p:blipFill>
        <p:spPr bwMode="auto">
          <a:xfrm>
            <a:off x="4241317" y="4100279"/>
            <a:ext cx="1297859" cy="138519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ttore 2 32">
            <a:extLst>
              <a:ext uri="{FF2B5EF4-FFF2-40B4-BE49-F238E27FC236}">
                <a16:creationId xmlns:a16="http://schemas.microsoft.com/office/drawing/2014/main" id="{9EACD175-B2C4-418C-9C13-94FB64CFB84C}"/>
              </a:ext>
            </a:extLst>
          </p:cNvPr>
          <p:cNvCxnSpPr>
            <a:cxnSpLocks/>
          </p:cNvCxnSpPr>
          <p:nvPr/>
        </p:nvCxnSpPr>
        <p:spPr>
          <a:xfrm>
            <a:off x="6461054" y="2221495"/>
            <a:ext cx="83075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Fumetto: rettangolo con angoli arrotondati 4">
            <a:extLst>
              <a:ext uri="{FF2B5EF4-FFF2-40B4-BE49-F238E27FC236}">
                <a16:creationId xmlns:a16="http://schemas.microsoft.com/office/drawing/2014/main" id="{FC7E46A4-B765-4C91-9AF9-906AF9EEA3F2}"/>
              </a:ext>
            </a:extLst>
          </p:cNvPr>
          <p:cNvSpPr/>
          <p:nvPr/>
        </p:nvSpPr>
        <p:spPr>
          <a:xfrm>
            <a:off x="2315694"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34" name="Fumetto: rettangolo con angoli arrotondati 33">
            <a:extLst>
              <a:ext uri="{FF2B5EF4-FFF2-40B4-BE49-F238E27FC236}">
                <a16:creationId xmlns:a16="http://schemas.microsoft.com/office/drawing/2014/main" id="{F818CFAE-84AB-406C-A122-B495F3D94E5C}"/>
              </a:ext>
            </a:extLst>
          </p:cNvPr>
          <p:cNvSpPr/>
          <p:nvPr/>
        </p:nvSpPr>
        <p:spPr>
          <a:xfrm>
            <a:off x="5513805" y="3912509"/>
            <a:ext cx="1355009" cy="375539"/>
          </a:xfrm>
          <a:prstGeom prst="wedgeRoundRectCallout">
            <a:avLst>
              <a:gd name="adj1" fmla="val -30933"/>
              <a:gd name="adj2" fmla="val 1387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b="1" dirty="0"/>
              <a:t>turn right!</a:t>
            </a:r>
            <a:endParaRPr lang="en-US" b="1" dirty="0"/>
          </a:p>
        </p:txBody>
      </p:sp>
      <p:sp>
        <p:nvSpPr>
          <p:cNvPr id="6" name="CasellaDiTesto 5">
            <a:extLst>
              <a:ext uri="{FF2B5EF4-FFF2-40B4-BE49-F238E27FC236}">
                <a16:creationId xmlns:a16="http://schemas.microsoft.com/office/drawing/2014/main" id="{3D21EB38-55BB-4EFB-B4A8-4DA91AC9FC48}"/>
              </a:ext>
            </a:extLst>
          </p:cNvPr>
          <p:cNvSpPr txBox="1"/>
          <p:nvPr/>
        </p:nvSpPr>
        <p:spPr>
          <a:xfrm>
            <a:off x="9449159" y="3912509"/>
            <a:ext cx="1646605" cy="369332"/>
          </a:xfrm>
          <a:prstGeom prst="rect">
            <a:avLst/>
          </a:prstGeom>
          <a:noFill/>
        </p:spPr>
        <p:txBody>
          <a:bodyPr wrap="none" rtlCol="0">
            <a:spAutoFit/>
          </a:bodyPr>
          <a:lstStyle/>
          <a:p>
            <a:r>
              <a:rPr lang="it-IT" b="1" dirty="0"/>
              <a:t>* </a:t>
            </a:r>
            <a:r>
              <a:rPr lang="it-IT" b="1" dirty="0" err="1"/>
              <a:t>turns</a:t>
            </a:r>
            <a:r>
              <a:rPr lang="it-IT" b="1" dirty="0"/>
              <a:t> right *</a:t>
            </a:r>
            <a:endParaRPr lang="en-US" b="1" dirty="0"/>
          </a:p>
        </p:txBody>
      </p:sp>
      <p:pic>
        <p:nvPicPr>
          <p:cNvPr id="36" name="Elemento grafico 35" descr="Segno di spunta">
            <a:extLst>
              <a:ext uri="{FF2B5EF4-FFF2-40B4-BE49-F238E27FC236}">
                <a16:creationId xmlns:a16="http://schemas.microsoft.com/office/drawing/2014/main" id="{B89536A1-55A7-4D18-B2DC-0DAF46AC50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7109" y="4566615"/>
            <a:ext cx="914400" cy="914400"/>
          </a:xfrm>
          <a:prstGeom prst="rect">
            <a:avLst/>
          </a:prstGeom>
        </p:spPr>
      </p:pic>
      <p:pic>
        <p:nvPicPr>
          <p:cNvPr id="37" name="Elemento grafico 36" descr="Chiudi">
            <a:extLst>
              <a:ext uri="{FF2B5EF4-FFF2-40B4-BE49-F238E27FC236}">
                <a16:creationId xmlns:a16="http://schemas.microsoft.com/office/drawing/2014/main" id="{8A7652E1-C6B7-4D83-B089-DEAA2620CC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40784" y="1905021"/>
            <a:ext cx="807050" cy="807050"/>
          </a:xfrm>
          <a:prstGeom prst="rect">
            <a:avLst/>
          </a:prstGeom>
        </p:spPr>
      </p:pic>
      <p:sp>
        <p:nvSpPr>
          <p:cNvPr id="21" name="Segnaposto contenuto 2">
            <a:extLst>
              <a:ext uri="{FF2B5EF4-FFF2-40B4-BE49-F238E27FC236}">
                <a16:creationId xmlns:a16="http://schemas.microsoft.com/office/drawing/2014/main" id="{3F067B7F-7F68-4F3F-990A-DB86F51EEB3B}"/>
              </a:ext>
            </a:extLst>
          </p:cNvPr>
          <p:cNvSpPr txBox="1">
            <a:spLocks/>
          </p:cNvSpPr>
          <p:nvPr/>
        </p:nvSpPr>
        <p:spPr>
          <a:xfrm>
            <a:off x="299320" y="907279"/>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DOIT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
        <p:nvSpPr>
          <p:cNvPr id="22" name="Segnaposto contenuto 2">
            <a:extLst>
              <a:ext uri="{FF2B5EF4-FFF2-40B4-BE49-F238E27FC236}">
                <a16:creationId xmlns:a16="http://schemas.microsoft.com/office/drawing/2014/main" id="{75B1B8CF-9EA3-447A-B5E8-2339C31C0DCD}"/>
              </a:ext>
            </a:extLst>
          </p:cNvPr>
          <p:cNvSpPr txBox="1">
            <a:spLocks/>
          </p:cNvSpPr>
          <p:nvPr/>
        </p:nvSpPr>
        <p:spPr>
          <a:xfrm>
            <a:off x="299320" y="3495284"/>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t>
            </a:r>
            <a:r>
              <a:rPr lang="it-IT" dirty="0" err="1">
                <a:ln w="0"/>
                <a:solidFill>
                  <a:schemeClr val="accent1"/>
                </a:solidFill>
                <a:effectLst>
                  <a:outerShdw blurRad="38100" dist="25400" dir="5400000" algn="ctr" rotWithShape="0">
                    <a:srgbClr val="6E747A">
                      <a:alpha val="43000"/>
                    </a:srgbClr>
                  </a:outerShdw>
                </a:effectLst>
              </a:rPr>
              <a:t>configuration</a:t>
            </a:r>
            <a:endParaRPr lang="it-I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9744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2"/>
                                        </p:tgtEl>
                                        <p:attrNameLst>
                                          <p:attrName>3d.view.rotation.y</p:attrName>
                                        </p:attrNameLst>
                                      </p:cBhvr>
                                    </p:animRot>
                                  </p:childTnLst>
                                </p:cTn>
                              </p:par>
                              <p:par>
                                <p:cTn id="7" presetID="37" presetClass="emph" presetSubtype="128" repeatCount="indefinite" accel="10000" decel="10000" fill="hold" nodeType="withEffect">
                                  <p:stCondLst>
                                    <p:cond delay="0"/>
                                  </p:stCondLst>
                                  <p:childTnLst>
                                    <p:animRot by="21600000">
                                      <p:cBhvr>
                                        <p:cTn id="8" dur="20000" fill="hold"/>
                                        <p:tgtEl>
                                          <p:spTgt spid="30"/>
                                        </p:tgtEl>
                                        <p:attrNameLst>
                                          <p:attrName>3d.view.rotation.y</p:attrName>
                                        </p:attrNameLst>
                                      </p:cBhvr>
                                    </p:animRo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5" name="Segnaposto contenuto 2">
            <a:extLst>
              <a:ext uri="{FF2B5EF4-FFF2-40B4-BE49-F238E27FC236}">
                <a16:creationId xmlns:a16="http://schemas.microsoft.com/office/drawing/2014/main" id="{5EE18C9B-1828-402F-84CD-C1DC8E2068A3}"/>
              </a:ext>
            </a:extLst>
          </p:cNvPr>
          <p:cNvSpPr txBox="1">
            <a:spLocks/>
          </p:cNvSpPr>
          <p:nvPr/>
        </p:nvSpPr>
        <p:spPr>
          <a:xfrm>
            <a:off x="122955" y="2120211"/>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We need to flash the AT firmware:</a:t>
            </a:r>
          </a:p>
        </p:txBody>
      </p:sp>
      <p:pic>
        <p:nvPicPr>
          <p:cNvPr id="2" name="Immagine 1">
            <a:extLst>
              <a:ext uri="{FF2B5EF4-FFF2-40B4-BE49-F238E27FC236}">
                <a16:creationId xmlns:a16="http://schemas.microsoft.com/office/drawing/2014/main" id="{463A6F5C-C047-40A7-9FA3-F2C1E2BD84A1}"/>
              </a:ext>
            </a:extLst>
          </p:cNvPr>
          <p:cNvPicPr>
            <a:picLocks noChangeAspect="1"/>
          </p:cNvPicPr>
          <p:nvPr/>
        </p:nvPicPr>
        <p:blipFill>
          <a:blip r:embed="rId2"/>
          <a:stretch>
            <a:fillRect/>
          </a:stretch>
        </p:blipFill>
        <p:spPr>
          <a:xfrm>
            <a:off x="5524100" y="1013893"/>
            <a:ext cx="6345747" cy="4044950"/>
          </a:xfrm>
          <a:prstGeom prst="rect">
            <a:avLst/>
          </a:prstGeom>
        </p:spPr>
      </p:pic>
      <p:sp>
        <p:nvSpPr>
          <p:cNvPr id="11" name="CasellaDiTesto 10">
            <a:extLst>
              <a:ext uri="{FF2B5EF4-FFF2-40B4-BE49-F238E27FC236}">
                <a16:creationId xmlns:a16="http://schemas.microsoft.com/office/drawing/2014/main" id="{2988FBC1-582F-45C9-A4CA-8124428FC1A5}"/>
              </a:ext>
            </a:extLst>
          </p:cNvPr>
          <p:cNvSpPr txBox="1"/>
          <p:nvPr/>
        </p:nvSpPr>
        <p:spPr>
          <a:xfrm>
            <a:off x="240703" y="2576630"/>
            <a:ext cx="5055016" cy="923330"/>
          </a:xfrm>
          <a:prstGeom prst="rect">
            <a:avLst/>
          </a:prstGeom>
          <a:noFill/>
        </p:spPr>
        <p:txBody>
          <a:bodyPr wrap="square" rtlCol="0">
            <a:spAutoFit/>
          </a:bodyPr>
          <a:lstStyle/>
          <a:p>
            <a:pPr algn="just"/>
            <a:r>
              <a:rPr lang="it-IT" dirty="0"/>
              <a:t>It can be </a:t>
            </a:r>
            <a:r>
              <a:rPr lang="it-IT" dirty="0" err="1"/>
              <a:t>downloaded</a:t>
            </a:r>
            <a:r>
              <a:rPr lang="it-IT" dirty="0"/>
              <a:t> from the </a:t>
            </a:r>
            <a:r>
              <a:rPr lang="it-IT" dirty="0" err="1"/>
              <a:t>Espressif</a:t>
            </a:r>
            <a:r>
              <a:rPr lang="it-IT" dirty="0"/>
              <a:t> website </a:t>
            </a:r>
            <a:r>
              <a:rPr lang="it-IT" dirty="0" err="1"/>
              <a:t>at</a:t>
            </a:r>
            <a:r>
              <a:rPr lang="it-IT" dirty="0"/>
              <a:t> </a:t>
            </a:r>
            <a:r>
              <a:rPr lang="it-IT" b="1" dirty="0">
                <a:hlinkClick r:id="rId3"/>
              </a:rPr>
              <a:t>www.espressif.com</a:t>
            </a:r>
            <a:r>
              <a:rPr lang="it-IT" b="1" dirty="0"/>
              <a:t> </a:t>
            </a:r>
            <a:r>
              <a:rPr lang="it-IT" dirty="0" err="1"/>
              <a:t>along</a:t>
            </a:r>
            <a:r>
              <a:rPr lang="it-IT" dirty="0"/>
              <a:t> with the </a:t>
            </a:r>
            <a:r>
              <a:rPr lang="it-IT" b="1" dirty="0"/>
              <a:t>firmware </a:t>
            </a:r>
            <a:r>
              <a:rPr lang="it-IT" b="1" dirty="0" err="1"/>
              <a:t>flashing</a:t>
            </a:r>
            <a:r>
              <a:rPr lang="it-IT" b="1" dirty="0"/>
              <a:t> </a:t>
            </a:r>
            <a:r>
              <a:rPr lang="it-IT" b="1" dirty="0" err="1"/>
              <a:t>tool</a:t>
            </a:r>
            <a:r>
              <a:rPr lang="it-IT" dirty="0"/>
              <a:t>: easy </a:t>
            </a:r>
            <a:r>
              <a:rPr lang="it-IT" dirty="0" err="1"/>
              <a:t>peasy</a:t>
            </a:r>
            <a:r>
              <a:rPr lang="it-IT" dirty="0"/>
              <a:t> no?</a:t>
            </a:r>
          </a:p>
        </p:txBody>
      </p:sp>
      <p:sp>
        <p:nvSpPr>
          <p:cNvPr id="12" name="Segnaposto contenuto 2">
            <a:extLst>
              <a:ext uri="{FF2B5EF4-FFF2-40B4-BE49-F238E27FC236}">
                <a16:creationId xmlns:a16="http://schemas.microsoft.com/office/drawing/2014/main" id="{E5AE1C15-11E5-4827-8F47-E644DBDF067A}"/>
              </a:ext>
            </a:extLst>
          </p:cNvPr>
          <p:cNvSpPr txBox="1">
            <a:spLocks/>
          </p:cNvSpPr>
          <p:nvPr/>
        </p:nvSpPr>
        <p:spPr>
          <a:xfrm>
            <a:off x="3302988" y="3453095"/>
            <a:ext cx="1992731"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r">
              <a:buNone/>
            </a:pPr>
            <a:r>
              <a:rPr lang="it-IT" dirty="0" err="1">
                <a:ln w="0"/>
                <a:solidFill>
                  <a:schemeClr val="accent1"/>
                </a:solidFill>
                <a:effectLst>
                  <a:outerShdw blurRad="38100" dist="25400" dir="5400000" algn="ctr" rotWithShape="0">
                    <a:srgbClr val="6E747A">
                      <a:alpha val="43000"/>
                    </a:srgbClr>
                  </a:outerShdw>
                </a:effectLst>
              </a:rPr>
              <a:t>kinda</a:t>
            </a:r>
            <a:r>
              <a:rPr lang="it-IT" dirty="0">
                <a:ln w="0"/>
                <a:solidFill>
                  <a:schemeClr val="accent1"/>
                </a:solidFill>
                <a:effectLst>
                  <a:outerShdw blurRad="38100" dist="25400" dir="5400000" algn="ctr" rotWithShape="0">
                    <a:srgbClr val="6E747A">
                      <a:alpha val="43000"/>
                    </a:srgbClr>
                  </a:outerShdw>
                </a:effectLst>
              </a:rPr>
              <a:t>...</a:t>
            </a:r>
          </a:p>
        </p:txBody>
      </p:sp>
      <p:pic>
        <p:nvPicPr>
          <p:cNvPr id="6" name="Immagine 5">
            <a:extLst>
              <a:ext uri="{FF2B5EF4-FFF2-40B4-BE49-F238E27FC236}">
                <a16:creationId xmlns:a16="http://schemas.microsoft.com/office/drawing/2014/main" id="{3897F661-A216-45B4-B945-A7A684F34A50}"/>
              </a:ext>
            </a:extLst>
          </p:cNvPr>
          <p:cNvPicPr>
            <a:picLocks noChangeAspect="1"/>
          </p:cNvPicPr>
          <p:nvPr/>
        </p:nvPicPr>
        <p:blipFill rotWithShape="1">
          <a:blip r:embed="rId4"/>
          <a:srcRect t="44251" b="36317"/>
          <a:stretch/>
        </p:blipFill>
        <p:spPr>
          <a:xfrm>
            <a:off x="338855" y="5186957"/>
            <a:ext cx="10381940" cy="842369"/>
          </a:xfrm>
          <a:prstGeom prst="rect">
            <a:avLst/>
          </a:prstGeom>
        </p:spPr>
      </p:pic>
    </p:spTree>
    <p:extLst>
      <p:ext uri="{BB962C8B-B14F-4D97-AF65-F5344CB8AC3E}">
        <p14:creationId xmlns:p14="http://schemas.microsoft.com/office/powerpoint/2010/main" val="26783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2" name="Immagine 21">
            <a:extLst>
              <a:ext uri="{FF2B5EF4-FFF2-40B4-BE49-F238E27FC236}">
                <a16:creationId xmlns:a16="http://schemas.microsoft.com/office/drawing/2014/main" id="{376D708B-67AF-47DB-B6CE-E4350549FE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69158" y="141072"/>
            <a:ext cx="2385908" cy="2385908"/>
          </a:xfrm>
          <a:prstGeom prst="rect">
            <a:avLst/>
          </a:prstGeom>
        </p:spPr>
      </p:pic>
      <p:sp>
        <p:nvSpPr>
          <p:cNvPr id="23" name="CasellaDiTesto 22">
            <a:extLst>
              <a:ext uri="{FF2B5EF4-FFF2-40B4-BE49-F238E27FC236}">
                <a16:creationId xmlns:a16="http://schemas.microsoft.com/office/drawing/2014/main" id="{7BC46B01-4BC9-4F67-8C4C-1263CFE1685E}"/>
              </a:ext>
            </a:extLst>
          </p:cNvPr>
          <p:cNvSpPr txBox="1"/>
          <p:nvPr/>
        </p:nvSpPr>
        <p:spPr>
          <a:xfrm>
            <a:off x="240703" y="1340745"/>
            <a:ext cx="5947826" cy="1200329"/>
          </a:xfrm>
          <a:prstGeom prst="rect">
            <a:avLst/>
          </a:prstGeom>
          <a:noFill/>
        </p:spPr>
        <p:txBody>
          <a:bodyPr wrap="square" rtlCol="0">
            <a:spAutoFit/>
          </a:bodyPr>
          <a:lstStyle/>
          <a:p>
            <a:pPr algn="just"/>
            <a:r>
              <a:rPr lang="it-IT" dirty="0"/>
              <a:t>The ESP-WROOM02 </a:t>
            </a:r>
            <a:r>
              <a:rPr lang="it-IT" dirty="0" err="1"/>
              <a:t>doesn’t</a:t>
            </a:r>
            <a:r>
              <a:rPr lang="it-IT" dirty="0"/>
              <a:t> have </a:t>
            </a:r>
            <a:r>
              <a:rPr lang="it-IT" dirty="0" err="1"/>
              <a:t>it’s</a:t>
            </a:r>
            <a:r>
              <a:rPr lang="it-IT" dirty="0"/>
              <a:t> </a:t>
            </a:r>
            <a:r>
              <a:rPr lang="it-IT" dirty="0" err="1"/>
              <a:t>own</a:t>
            </a:r>
            <a:r>
              <a:rPr lang="it-IT" dirty="0"/>
              <a:t> </a:t>
            </a:r>
            <a:r>
              <a:rPr lang="it-IT" b="1" dirty="0"/>
              <a:t>USB-UART</a:t>
            </a:r>
            <a:r>
              <a:rPr lang="it-IT" dirty="0"/>
              <a:t> hardware, like the Arduino </a:t>
            </a:r>
            <a:r>
              <a:rPr lang="it-IT" dirty="0" err="1"/>
              <a:t>has</a:t>
            </a:r>
            <a:r>
              <a:rPr lang="it-IT" dirty="0"/>
              <a:t>, so it needs some kind of  </a:t>
            </a:r>
            <a:r>
              <a:rPr lang="it-IT" b="1" dirty="0"/>
              <a:t>USB-TTL </a:t>
            </a:r>
            <a:r>
              <a:rPr lang="it-IT" dirty="0" err="1"/>
              <a:t>interface</a:t>
            </a:r>
            <a:r>
              <a:rPr lang="it-IT" dirty="0"/>
              <a:t> to be </a:t>
            </a:r>
            <a:r>
              <a:rPr lang="it-IT" dirty="0" err="1"/>
              <a:t>programmed</a:t>
            </a:r>
            <a:r>
              <a:rPr lang="it-IT" dirty="0"/>
              <a:t>, </a:t>
            </a:r>
            <a:r>
              <a:rPr lang="it-IT" dirty="0" err="1"/>
              <a:t>they’re</a:t>
            </a:r>
            <a:r>
              <a:rPr lang="it-IT" dirty="0"/>
              <a:t> </a:t>
            </a:r>
            <a:r>
              <a:rPr lang="it-IT" dirty="0" err="1"/>
              <a:t>quite</a:t>
            </a:r>
            <a:r>
              <a:rPr lang="it-IT" dirty="0"/>
              <a:t> cheap to </a:t>
            </a:r>
            <a:r>
              <a:rPr lang="it-IT" dirty="0" err="1"/>
              <a:t>purchase</a:t>
            </a:r>
            <a:r>
              <a:rPr lang="it-IT" dirty="0"/>
              <a:t> on </a:t>
            </a:r>
            <a:r>
              <a:rPr lang="it-IT" dirty="0" err="1"/>
              <a:t>any</a:t>
            </a:r>
            <a:r>
              <a:rPr lang="it-IT" dirty="0"/>
              <a:t> online shop...</a:t>
            </a:r>
          </a:p>
        </p:txBody>
      </p:sp>
      <p:sp>
        <p:nvSpPr>
          <p:cNvPr id="24" name="CasellaDiTesto 23">
            <a:extLst>
              <a:ext uri="{FF2B5EF4-FFF2-40B4-BE49-F238E27FC236}">
                <a16:creationId xmlns:a16="http://schemas.microsoft.com/office/drawing/2014/main" id="{DFEFE94D-6071-4D93-A961-777001FCE897}"/>
              </a:ext>
            </a:extLst>
          </p:cNvPr>
          <p:cNvSpPr txBox="1"/>
          <p:nvPr/>
        </p:nvSpPr>
        <p:spPr>
          <a:xfrm>
            <a:off x="1819748" y="2392203"/>
            <a:ext cx="5992094" cy="369332"/>
          </a:xfrm>
          <a:prstGeom prst="rect">
            <a:avLst/>
          </a:prstGeom>
          <a:noFill/>
        </p:spPr>
        <p:txBody>
          <a:bodyPr wrap="square" rtlCol="0">
            <a:spAutoFit/>
          </a:bodyPr>
          <a:lstStyle/>
          <a:p>
            <a:pPr algn="r"/>
            <a:r>
              <a:rPr lang="it-IT" dirty="0"/>
              <a:t>...but </a:t>
            </a:r>
            <a:r>
              <a:rPr lang="it-IT" dirty="0" err="1"/>
              <a:t>we’re</a:t>
            </a:r>
            <a:r>
              <a:rPr lang="it-IT" dirty="0"/>
              <a:t> </a:t>
            </a:r>
            <a:r>
              <a:rPr lang="it-IT" dirty="0" err="1"/>
              <a:t>both</a:t>
            </a:r>
            <a:r>
              <a:rPr lang="it-IT" dirty="0"/>
              <a:t> </a:t>
            </a:r>
            <a:r>
              <a:rPr lang="it-IT" dirty="0" err="1"/>
              <a:t>broke</a:t>
            </a:r>
            <a:r>
              <a:rPr lang="it-IT" dirty="0"/>
              <a:t> and </a:t>
            </a:r>
            <a:r>
              <a:rPr lang="it-IT" dirty="0" err="1"/>
              <a:t>lazy</a:t>
            </a:r>
            <a:r>
              <a:rPr lang="it-IT" dirty="0"/>
              <a:t>.</a:t>
            </a:r>
          </a:p>
        </p:txBody>
      </p:sp>
      <p:sp>
        <p:nvSpPr>
          <p:cNvPr id="12" name="CasellaDiTesto 11">
            <a:extLst>
              <a:ext uri="{FF2B5EF4-FFF2-40B4-BE49-F238E27FC236}">
                <a16:creationId xmlns:a16="http://schemas.microsoft.com/office/drawing/2014/main" id="{C1CE1CD7-62F7-4898-A188-7BB428CC059A}"/>
              </a:ext>
            </a:extLst>
          </p:cNvPr>
          <p:cNvSpPr txBox="1"/>
          <p:nvPr/>
        </p:nvSpPr>
        <p:spPr>
          <a:xfrm>
            <a:off x="240703" y="2730098"/>
            <a:ext cx="5947826" cy="369332"/>
          </a:xfrm>
          <a:prstGeom prst="rect">
            <a:avLst/>
          </a:prstGeom>
          <a:noFill/>
        </p:spPr>
        <p:txBody>
          <a:bodyPr wrap="square" rtlCol="0">
            <a:spAutoFit/>
          </a:bodyPr>
          <a:lstStyle/>
          <a:p>
            <a:pPr algn="just"/>
            <a:r>
              <a:rPr lang="it-IT" dirty="0"/>
              <a:t>We can use </a:t>
            </a:r>
            <a:r>
              <a:rPr lang="it-IT" dirty="0" err="1"/>
              <a:t>what</a:t>
            </a:r>
            <a:r>
              <a:rPr lang="it-IT" dirty="0"/>
              <a:t> we </a:t>
            </a:r>
            <a:r>
              <a:rPr lang="it-IT" dirty="0" err="1"/>
              <a:t>already</a:t>
            </a:r>
            <a:r>
              <a:rPr lang="it-IT" dirty="0"/>
              <a:t> have: </a:t>
            </a:r>
            <a:r>
              <a:rPr lang="it-IT" b="1" dirty="0" err="1"/>
              <a:t>Arduinos</a:t>
            </a:r>
            <a:r>
              <a:rPr lang="it-IT" dirty="0"/>
              <a:t>!</a:t>
            </a:r>
          </a:p>
        </p:txBody>
      </p:sp>
      <p:sp>
        <p:nvSpPr>
          <p:cNvPr id="16" name="CasellaDiTesto 15">
            <a:extLst>
              <a:ext uri="{FF2B5EF4-FFF2-40B4-BE49-F238E27FC236}">
                <a16:creationId xmlns:a16="http://schemas.microsoft.com/office/drawing/2014/main" id="{9948EE09-BD6F-4ACD-B850-A4398F8872E6}"/>
              </a:ext>
            </a:extLst>
          </p:cNvPr>
          <p:cNvSpPr txBox="1"/>
          <p:nvPr/>
        </p:nvSpPr>
        <p:spPr>
          <a:xfrm>
            <a:off x="240703" y="3196121"/>
            <a:ext cx="4244211" cy="1200329"/>
          </a:xfrm>
          <a:prstGeom prst="rect">
            <a:avLst/>
          </a:prstGeom>
          <a:noFill/>
        </p:spPr>
        <p:txBody>
          <a:bodyPr wrap="square" rtlCol="0">
            <a:spAutoFit/>
          </a:bodyPr>
          <a:lstStyle/>
          <a:p>
            <a:pPr algn="just"/>
            <a:r>
              <a:rPr lang="it-IT" dirty="0"/>
              <a:t>Arduino </a:t>
            </a:r>
            <a:r>
              <a:rPr lang="it-IT" dirty="0" err="1"/>
              <a:t>has</a:t>
            </a:r>
            <a:r>
              <a:rPr lang="it-IT" dirty="0"/>
              <a:t> </a:t>
            </a:r>
            <a:r>
              <a:rPr lang="it-IT" dirty="0" err="1"/>
              <a:t>it’s</a:t>
            </a:r>
            <a:r>
              <a:rPr lang="it-IT" dirty="0"/>
              <a:t> </a:t>
            </a:r>
            <a:r>
              <a:rPr lang="it-IT" dirty="0" err="1"/>
              <a:t>own</a:t>
            </a:r>
            <a:r>
              <a:rPr lang="it-IT" dirty="0"/>
              <a:t> USB-TTL </a:t>
            </a:r>
            <a:r>
              <a:rPr lang="it-IT" dirty="0" err="1"/>
              <a:t>interface</a:t>
            </a:r>
            <a:r>
              <a:rPr lang="it-IT" dirty="0"/>
              <a:t> to </a:t>
            </a:r>
            <a:r>
              <a:rPr lang="it-IT" dirty="0" err="1"/>
              <a:t>program</a:t>
            </a:r>
            <a:r>
              <a:rPr lang="it-IT" dirty="0"/>
              <a:t> the </a:t>
            </a:r>
            <a:r>
              <a:rPr lang="it-IT" dirty="0" err="1"/>
              <a:t>onboard</a:t>
            </a:r>
            <a:r>
              <a:rPr lang="it-IT" dirty="0"/>
              <a:t> </a:t>
            </a:r>
            <a:r>
              <a:rPr lang="it-IT" b="1" dirty="0" err="1"/>
              <a:t>Atmel</a:t>
            </a:r>
            <a:r>
              <a:rPr lang="it-IT" b="1" dirty="0"/>
              <a:t> ATMEGA328P, </a:t>
            </a:r>
            <a:r>
              <a:rPr lang="it-IT" dirty="0"/>
              <a:t>we can use that </a:t>
            </a:r>
            <a:r>
              <a:rPr lang="it-IT" dirty="0" err="1"/>
              <a:t>instead</a:t>
            </a:r>
            <a:r>
              <a:rPr lang="it-IT" dirty="0"/>
              <a:t> of </a:t>
            </a:r>
            <a:r>
              <a:rPr lang="it-IT" dirty="0" err="1"/>
              <a:t>purchasing</a:t>
            </a:r>
            <a:r>
              <a:rPr lang="it-IT" dirty="0"/>
              <a:t> a USB-TTL </a:t>
            </a:r>
            <a:r>
              <a:rPr lang="it-IT" dirty="0" err="1"/>
              <a:t>adapter</a:t>
            </a:r>
            <a:r>
              <a:rPr lang="it-IT" dirty="0"/>
              <a:t>.</a:t>
            </a:r>
          </a:p>
        </p:txBody>
      </p:sp>
      <p:pic>
        <p:nvPicPr>
          <p:cNvPr id="21" name="Immagine 20">
            <a:extLst>
              <a:ext uri="{FF2B5EF4-FFF2-40B4-BE49-F238E27FC236}">
                <a16:creationId xmlns:a16="http://schemas.microsoft.com/office/drawing/2014/main" id="{0ADB17F0-F25C-485A-8C9A-CB987A0BC9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7508713" y="2174026"/>
            <a:ext cx="4991536" cy="2509949"/>
          </a:xfrm>
          <a:prstGeom prst="rect">
            <a:avLst/>
          </a:prstGeom>
        </p:spPr>
      </p:pic>
      <p:pic>
        <p:nvPicPr>
          <p:cNvPr id="4" name="Immagine 3">
            <a:extLst>
              <a:ext uri="{FF2B5EF4-FFF2-40B4-BE49-F238E27FC236}">
                <a16:creationId xmlns:a16="http://schemas.microsoft.com/office/drawing/2014/main" id="{B50DF338-FACC-441C-9FA3-1DB21CD522E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64731" y="3196121"/>
            <a:ext cx="3444656" cy="2531916"/>
          </a:xfrm>
          <a:prstGeom prst="rect">
            <a:avLst/>
          </a:prstGeom>
        </p:spPr>
      </p:pic>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1541241" y="472993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ln w="0"/>
                <a:solidFill>
                  <a:schemeClr val="accent1"/>
                </a:solidFill>
                <a:effectLst>
                  <a:outerShdw blurRad="38100" dist="25400" dir="5400000" algn="ctr" rotWithShape="0">
                    <a:srgbClr val="6E747A">
                      <a:alpha val="43000"/>
                    </a:srgbClr>
                  </a:outerShdw>
                </a:effectLst>
              </a:rPr>
              <a:t>How to use </a:t>
            </a:r>
            <a:r>
              <a:rPr lang="it-IT" dirty="0" err="1">
                <a:ln w="0"/>
                <a:solidFill>
                  <a:schemeClr val="accent1"/>
                </a:solidFill>
                <a:effectLst>
                  <a:outerShdw blurRad="38100" dist="25400" dir="5400000" algn="ctr" rotWithShape="0">
                    <a:srgbClr val="6E747A">
                      <a:alpha val="43000"/>
                    </a:srgbClr>
                  </a:outerShdw>
                </a:effectLst>
              </a:rPr>
              <a:t>what</a:t>
            </a:r>
            <a:r>
              <a:rPr lang="it-IT" dirty="0">
                <a:ln w="0"/>
                <a:solidFill>
                  <a:schemeClr val="accent1"/>
                </a:solidFill>
                <a:effectLst>
                  <a:outerShdw blurRad="38100" dist="25400" dir="5400000" algn="ctr" rotWithShape="0">
                    <a:srgbClr val="6E747A">
                      <a:alpha val="43000"/>
                    </a:srgbClr>
                  </a:outerShdw>
                </a:effectLst>
              </a:rPr>
              <a:t> we have?</a:t>
            </a:r>
          </a:p>
        </p:txBody>
      </p:sp>
      <p:sp>
        <p:nvSpPr>
          <p:cNvPr id="26" name="Ovale 25">
            <a:extLst>
              <a:ext uri="{FF2B5EF4-FFF2-40B4-BE49-F238E27FC236}">
                <a16:creationId xmlns:a16="http://schemas.microsoft.com/office/drawing/2014/main" id="{A4D2E2EE-5EB1-436B-8571-92872BF2FBD7}"/>
              </a:ext>
            </a:extLst>
          </p:cNvPr>
          <p:cNvSpPr/>
          <p:nvPr/>
        </p:nvSpPr>
        <p:spPr>
          <a:xfrm>
            <a:off x="10046624" y="1875724"/>
            <a:ext cx="651256"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7" name="Connettore 2 26">
            <a:extLst>
              <a:ext uri="{FF2B5EF4-FFF2-40B4-BE49-F238E27FC236}">
                <a16:creationId xmlns:a16="http://schemas.microsoft.com/office/drawing/2014/main" id="{B7CE795C-C950-4C27-B90D-6AD078756099}"/>
              </a:ext>
            </a:extLst>
          </p:cNvPr>
          <p:cNvCxnSpPr>
            <a:cxnSpLocks/>
          </p:cNvCxnSpPr>
          <p:nvPr/>
        </p:nvCxnSpPr>
        <p:spPr>
          <a:xfrm>
            <a:off x="10003566" y="1222274"/>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37B51C94-3743-4353-ABE2-B2739A6B1A43}"/>
              </a:ext>
            </a:extLst>
          </p:cNvPr>
          <p:cNvCxnSpPr>
            <a:cxnSpLocks/>
          </p:cNvCxnSpPr>
          <p:nvPr/>
        </p:nvCxnSpPr>
        <p:spPr>
          <a:xfrm>
            <a:off x="5741279" y="301818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Ovale 28">
            <a:extLst>
              <a:ext uri="{FF2B5EF4-FFF2-40B4-BE49-F238E27FC236}">
                <a16:creationId xmlns:a16="http://schemas.microsoft.com/office/drawing/2014/main" id="{3D9D1423-78EE-4036-9375-2B445CD3ED90}"/>
              </a:ext>
            </a:extLst>
          </p:cNvPr>
          <p:cNvSpPr/>
          <p:nvPr/>
        </p:nvSpPr>
        <p:spPr>
          <a:xfrm>
            <a:off x="5714005" y="3756319"/>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Ovale 29">
            <a:extLst>
              <a:ext uri="{FF2B5EF4-FFF2-40B4-BE49-F238E27FC236}">
                <a16:creationId xmlns:a16="http://schemas.microsoft.com/office/drawing/2014/main" id="{82AD0D5C-1848-4A43-8E15-2B79649F9F2C}"/>
              </a:ext>
            </a:extLst>
          </p:cNvPr>
          <p:cNvSpPr/>
          <p:nvPr/>
        </p:nvSpPr>
        <p:spPr>
          <a:xfrm>
            <a:off x="6924149" y="1071806"/>
            <a:ext cx="672137" cy="6512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1" name="Connettore 2 30">
            <a:extLst>
              <a:ext uri="{FF2B5EF4-FFF2-40B4-BE49-F238E27FC236}">
                <a16:creationId xmlns:a16="http://schemas.microsoft.com/office/drawing/2014/main" id="{C6B0FCD6-5B79-4C58-98B8-72F4225515CF}"/>
              </a:ext>
            </a:extLst>
          </p:cNvPr>
          <p:cNvCxnSpPr>
            <a:cxnSpLocks/>
          </p:cNvCxnSpPr>
          <p:nvPr/>
        </p:nvCxnSpPr>
        <p:spPr>
          <a:xfrm>
            <a:off x="7094479" y="37333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9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2" grpId="0"/>
      <p:bldP spid="16" grpId="0"/>
      <p:bldP spid="26" grpId="0" animBg="1"/>
      <p:bldP spid="29" grpId="0" animBg="1"/>
      <p:bldP spid="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25" name="Segnaposto contenuto 2">
            <a:extLst>
              <a:ext uri="{FF2B5EF4-FFF2-40B4-BE49-F238E27FC236}">
                <a16:creationId xmlns:a16="http://schemas.microsoft.com/office/drawing/2014/main" id="{BC9EE62A-7FD4-462E-ABEF-6E0376778E24}"/>
              </a:ext>
            </a:extLst>
          </p:cNvPr>
          <p:cNvSpPr txBox="1">
            <a:spLocks/>
          </p:cNvSpPr>
          <p:nvPr/>
        </p:nvSpPr>
        <p:spPr>
          <a:xfrm>
            <a:off x="259910" y="1844056"/>
            <a:ext cx="4410393" cy="708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Let’s</a:t>
            </a:r>
            <a:r>
              <a:rPr lang="it-IT" dirty="0">
                <a:ln w="0"/>
                <a:solidFill>
                  <a:schemeClr val="accent1"/>
                </a:solidFill>
                <a:effectLst>
                  <a:outerShdw blurRad="38100" dist="25400" dir="5400000" algn="ctr" rotWithShape="0">
                    <a:srgbClr val="6E747A">
                      <a:alpha val="43000"/>
                    </a:srgbClr>
                  </a:outerShdw>
                </a:effectLst>
              </a:rPr>
              <a:t> take a look </a:t>
            </a:r>
            <a:r>
              <a:rPr lang="it-IT" dirty="0" err="1">
                <a:ln w="0"/>
                <a:solidFill>
                  <a:schemeClr val="accent1"/>
                </a:solidFill>
                <a:effectLst>
                  <a:outerShdw blurRad="38100" dist="25400" dir="5400000" algn="ctr" rotWithShape="0">
                    <a:srgbClr val="6E747A">
                      <a:alpha val="43000"/>
                    </a:srgbClr>
                  </a:outerShdw>
                </a:effectLst>
              </a:rPr>
              <a:t>at</a:t>
            </a:r>
            <a:r>
              <a:rPr lang="it-IT" dirty="0">
                <a:ln w="0"/>
                <a:solidFill>
                  <a:schemeClr val="accent1"/>
                </a:solidFill>
                <a:effectLst>
                  <a:outerShdw blurRad="38100" dist="25400" dir="5400000" algn="ctr" rotWithShape="0">
                    <a:srgbClr val="6E747A">
                      <a:alpha val="43000"/>
                    </a:srgbClr>
                  </a:outerShdw>
                </a:effectLst>
              </a:rPr>
              <a:t> the Arduino uno </a:t>
            </a:r>
            <a:r>
              <a:rPr lang="it-IT" dirty="0" err="1">
                <a:ln w="0"/>
                <a:solidFill>
                  <a:schemeClr val="accent1"/>
                </a:solidFill>
                <a:effectLst>
                  <a:outerShdw blurRad="38100" dist="25400" dir="5400000" algn="ctr" rotWithShape="0">
                    <a:srgbClr val="6E747A">
                      <a:alpha val="43000"/>
                    </a:srgbClr>
                  </a:outerShdw>
                </a:effectLst>
              </a:rPr>
              <a:t>schematics</a:t>
            </a:r>
            <a:r>
              <a:rPr lang="it-IT" dirty="0">
                <a:ln w="0"/>
                <a:solidFill>
                  <a:schemeClr val="accent1"/>
                </a:solidFill>
                <a:effectLst>
                  <a:outerShdw blurRad="38100" dist="25400" dir="5400000" algn="ctr" rotWithShape="0">
                    <a:srgbClr val="6E747A">
                      <a:alpha val="43000"/>
                    </a:srgbClr>
                  </a:outerShdw>
                </a:effectLst>
              </a:rPr>
              <a:t>:</a:t>
            </a:r>
            <a:endParaRPr lang="it-IT" b="1" dirty="0">
              <a:ln w="0"/>
              <a:solidFill>
                <a:schemeClr val="accent1"/>
              </a:solidFill>
              <a:effectLst>
                <a:outerShdw blurRad="38100" dist="25400" dir="5400000" algn="ctr" rotWithShape="0">
                  <a:srgbClr val="6E747A">
                    <a:alpha val="43000"/>
                  </a:srgbClr>
                </a:outerShdw>
              </a:effectLst>
            </a:endParaRP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39826" y="726602"/>
            <a:ext cx="8035530" cy="5502119"/>
          </a:xfrm>
          <a:prstGeom prst="rect">
            <a:avLst/>
          </a:prstGeom>
        </p:spPr>
      </p:pic>
      <p:sp>
        <p:nvSpPr>
          <p:cNvPr id="17" name="CasellaDiTesto 16">
            <a:extLst>
              <a:ext uri="{FF2B5EF4-FFF2-40B4-BE49-F238E27FC236}">
                <a16:creationId xmlns:a16="http://schemas.microsoft.com/office/drawing/2014/main" id="{127F910C-67D6-424F-AE9F-8A2434EDFBA2}"/>
              </a:ext>
            </a:extLst>
          </p:cNvPr>
          <p:cNvSpPr txBox="1"/>
          <p:nvPr/>
        </p:nvSpPr>
        <p:spPr>
          <a:xfrm>
            <a:off x="259910" y="2567757"/>
            <a:ext cx="4244211" cy="646331"/>
          </a:xfrm>
          <a:prstGeom prst="rect">
            <a:avLst/>
          </a:prstGeom>
          <a:noFill/>
        </p:spPr>
        <p:txBody>
          <a:bodyPr wrap="square" rtlCol="0">
            <a:spAutoFit/>
          </a:bodyPr>
          <a:lstStyle/>
          <a:p>
            <a:pPr algn="just"/>
            <a:r>
              <a:rPr lang="it-IT" dirty="0" err="1"/>
              <a:t>This</a:t>
            </a:r>
            <a:r>
              <a:rPr lang="it-IT" dirty="0"/>
              <a:t> </a:t>
            </a:r>
            <a:r>
              <a:rPr lang="it-IT" dirty="0" err="1"/>
              <a:t>is</a:t>
            </a:r>
            <a:r>
              <a:rPr lang="it-IT" dirty="0"/>
              <a:t> </a:t>
            </a:r>
            <a:r>
              <a:rPr lang="it-IT" dirty="0" err="1"/>
              <a:t>clearly</a:t>
            </a:r>
            <a:r>
              <a:rPr lang="it-IT" dirty="0"/>
              <a:t> power-</a:t>
            </a:r>
            <a:r>
              <a:rPr lang="it-IT" dirty="0" err="1"/>
              <a:t>related</a:t>
            </a:r>
            <a:r>
              <a:rPr lang="it-IT" dirty="0"/>
              <a:t> </a:t>
            </a:r>
            <a:r>
              <a:rPr lang="it-IT" dirty="0" err="1"/>
              <a:t>stuff</a:t>
            </a:r>
            <a:r>
              <a:rPr lang="it-IT" dirty="0"/>
              <a:t> we don’t care for...</a:t>
            </a:r>
          </a:p>
        </p:txBody>
      </p:sp>
      <p:cxnSp>
        <p:nvCxnSpPr>
          <p:cNvPr id="18" name="Connettore 2 17">
            <a:extLst>
              <a:ext uri="{FF2B5EF4-FFF2-40B4-BE49-F238E27FC236}">
                <a16:creationId xmlns:a16="http://schemas.microsoft.com/office/drawing/2014/main" id="{22071357-12E9-4651-BECE-74B1723F156C}"/>
              </a:ext>
            </a:extLst>
          </p:cNvPr>
          <p:cNvCxnSpPr>
            <a:cxnSpLocks/>
          </p:cNvCxnSpPr>
          <p:nvPr/>
        </p:nvCxnSpPr>
        <p:spPr>
          <a:xfrm>
            <a:off x="5772006" y="83996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ED86C3BF-CFB8-43A1-9E7E-2349173D46AD}"/>
              </a:ext>
            </a:extLst>
          </p:cNvPr>
          <p:cNvCxnSpPr>
            <a:cxnSpLocks/>
          </p:cNvCxnSpPr>
          <p:nvPr/>
        </p:nvCxnSpPr>
        <p:spPr>
          <a:xfrm>
            <a:off x="9555034" y="949360"/>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549BB621-3CFF-4A66-A8D3-8E7579FD920F}"/>
              </a:ext>
            </a:extLst>
          </p:cNvPr>
          <p:cNvSpPr/>
          <p:nvPr/>
        </p:nvSpPr>
        <p:spPr>
          <a:xfrm>
            <a:off x="5563663" y="1512041"/>
            <a:ext cx="1633605" cy="16336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Ovale 23">
            <a:extLst>
              <a:ext uri="{FF2B5EF4-FFF2-40B4-BE49-F238E27FC236}">
                <a16:creationId xmlns:a16="http://schemas.microsoft.com/office/drawing/2014/main" id="{A21A8618-8D40-4802-9641-7F94780460CC}"/>
              </a:ext>
            </a:extLst>
          </p:cNvPr>
          <p:cNvSpPr/>
          <p:nvPr/>
        </p:nvSpPr>
        <p:spPr>
          <a:xfrm>
            <a:off x="9614556" y="1434828"/>
            <a:ext cx="1347127" cy="134712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0" name="Elemento grafico 29" descr="Chiudi">
            <a:extLst>
              <a:ext uri="{FF2B5EF4-FFF2-40B4-BE49-F238E27FC236}">
                <a16:creationId xmlns:a16="http://schemas.microsoft.com/office/drawing/2014/main" id="{1D3A19D9-38F2-4D5F-9EC9-E5AB97CF8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122" y="1704866"/>
            <a:ext cx="807050" cy="807050"/>
          </a:xfrm>
          <a:prstGeom prst="rect">
            <a:avLst/>
          </a:prstGeom>
        </p:spPr>
      </p:pic>
      <p:pic>
        <p:nvPicPr>
          <p:cNvPr id="31" name="Elemento grafico 30" descr="Chiudi">
            <a:extLst>
              <a:ext uri="{FF2B5EF4-FFF2-40B4-BE49-F238E27FC236}">
                <a16:creationId xmlns:a16="http://schemas.microsoft.com/office/drawing/2014/main" id="{45924357-4A4A-4DDE-87F2-C001C0015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3834" y="1951835"/>
            <a:ext cx="807050" cy="807050"/>
          </a:xfrm>
          <a:prstGeom prst="rect">
            <a:avLst/>
          </a:prstGeom>
        </p:spPr>
      </p:pic>
      <p:sp>
        <p:nvSpPr>
          <p:cNvPr id="32" name="CasellaDiTesto 31">
            <a:extLst>
              <a:ext uri="{FF2B5EF4-FFF2-40B4-BE49-F238E27FC236}">
                <a16:creationId xmlns:a16="http://schemas.microsoft.com/office/drawing/2014/main" id="{C1EB848E-DC6A-4F25-9B84-5859D5A3D650}"/>
              </a:ext>
            </a:extLst>
          </p:cNvPr>
          <p:cNvSpPr txBox="1"/>
          <p:nvPr/>
        </p:nvSpPr>
        <p:spPr>
          <a:xfrm>
            <a:off x="426092" y="4299221"/>
            <a:ext cx="3381033" cy="369332"/>
          </a:xfrm>
          <a:prstGeom prst="rect">
            <a:avLst/>
          </a:prstGeom>
          <a:noFill/>
        </p:spPr>
        <p:txBody>
          <a:bodyPr wrap="square" rtlCol="0">
            <a:spAutoFit/>
          </a:bodyPr>
          <a:lstStyle/>
          <a:p>
            <a:pPr algn="just"/>
            <a:r>
              <a:rPr lang="it-IT" dirty="0" err="1"/>
              <a:t>These</a:t>
            </a:r>
            <a:r>
              <a:rPr lang="it-IT" dirty="0"/>
              <a:t> are the </a:t>
            </a:r>
            <a:r>
              <a:rPr lang="it-IT" dirty="0" err="1"/>
              <a:t>interesting</a:t>
            </a:r>
            <a:r>
              <a:rPr lang="it-IT" dirty="0"/>
              <a:t> </a:t>
            </a:r>
            <a:r>
              <a:rPr lang="it-IT" dirty="0" err="1"/>
              <a:t>parts</a:t>
            </a:r>
            <a:r>
              <a:rPr lang="it-IT" dirty="0"/>
              <a:t>:</a:t>
            </a:r>
          </a:p>
        </p:txBody>
      </p:sp>
      <p:cxnSp>
        <p:nvCxnSpPr>
          <p:cNvPr id="33" name="Connettore 2 32">
            <a:extLst>
              <a:ext uri="{FF2B5EF4-FFF2-40B4-BE49-F238E27FC236}">
                <a16:creationId xmlns:a16="http://schemas.microsoft.com/office/drawing/2014/main" id="{1015942B-A33A-41F0-A4DC-4224155F3169}"/>
              </a:ext>
            </a:extLst>
          </p:cNvPr>
          <p:cNvCxnSpPr>
            <a:cxnSpLocks/>
          </p:cNvCxnSpPr>
          <p:nvPr/>
        </p:nvCxnSpPr>
        <p:spPr>
          <a:xfrm>
            <a:off x="6012771" y="319830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9909AFCA-ABFF-4787-90FB-53B52D8BE736}"/>
              </a:ext>
            </a:extLst>
          </p:cNvPr>
          <p:cNvCxnSpPr>
            <a:cxnSpLocks/>
          </p:cNvCxnSpPr>
          <p:nvPr/>
        </p:nvCxnSpPr>
        <p:spPr>
          <a:xfrm>
            <a:off x="8627606" y="3398332"/>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CE18B024-E259-4690-9842-92587FC401D4}"/>
              </a:ext>
            </a:extLst>
          </p:cNvPr>
          <p:cNvSpPr txBox="1"/>
          <p:nvPr/>
        </p:nvSpPr>
        <p:spPr>
          <a:xfrm>
            <a:off x="505037" y="4668553"/>
            <a:ext cx="3381033" cy="646331"/>
          </a:xfrm>
          <a:prstGeom prst="rect">
            <a:avLst/>
          </a:prstGeom>
          <a:noFill/>
        </p:spPr>
        <p:txBody>
          <a:bodyPr wrap="square" rtlCol="0">
            <a:spAutoFit/>
          </a:bodyPr>
          <a:lstStyle/>
          <a:p>
            <a:pPr marL="285750" indent="-285750" algn="just">
              <a:buFont typeface="Arial" panose="020B0604020202020204" pitchFamily="34" charset="0"/>
              <a:buChar char="•"/>
            </a:pPr>
            <a:r>
              <a:rPr lang="it-IT" dirty="0"/>
              <a:t>The ATMEGA </a:t>
            </a:r>
            <a:r>
              <a:rPr lang="it-IT" b="1" dirty="0"/>
              <a:t>controller</a:t>
            </a:r>
          </a:p>
          <a:p>
            <a:pPr marL="285750" indent="-285750" algn="just">
              <a:buFont typeface="Arial" panose="020B0604020202020204" pitchFamily="34" charset="0"/>
              <a:buChar char="•"/>
            </a:pPr>
            <a:r>
              <a:rPr lang="it-IT" dirty="0"/>
              <a:t>The USB-TTL </a:t>
            </a:r>
            <a:r>
              <a:rPr lang="it-IT" b="1" dirty="0" err="1"/>
              <a:t>adapter</a:t>
            </a:r>
            <a:endParaRPr lang="it-IT" b="1" dirty="0"/>
          </a:p>
        </p:txBody>
      </p:sp>
    </p:spTree>
    <p:extLst>
      <p:ext uri="{BB962C8B-B14F-4D97-AF65-F5344CB8AC3E}">
        <p14:creationId xmlns:p14="http://schemas.microsoft.com/office/powerpoint/2010/main" val="190496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7" grpId="0"/>
      <p:bldP spid="23" grpId="0" animBg="1"/>
      <p:bldP spid="24" grpId="0" animBg="1"/>
      <p:bldP spid="32" grpId="0"/>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t="47335" r="11253" b="3599"/>
          <a:stretch/>
        </p:blipFill>
        <p:spPr>
          <a:xfrm>
            <a:off x="-105353" y="1599270"/>
            <a:ext cx="11705809" cy="4431416"/>
          </a:xfrm>
          <a:prstGeom prst="rect">
            <a:avLst/>
          </a:prstGeom>
        </p:spPr>
      </p:pic>
      <p:cxnSp>
        <p:nvCxnSpPr>
          <p:cNvPr id="22" name="Connettore 2 21">
            <a:extLst>
              <a:ext uri="{FF2B5EF4-FFF2-40B4-BE49-F238E27FC236}">
                <a16:creationId xmlns:a16="http://schemas.microsoft.com/office/drawing/2014/main" id="{FC0C4382-66A7-4A46-8466-9C9AD48A4D84}"/>
              </a:ext>
            </a:extLst>
          </p:cNvPr>
          <p:cNvCxnSpPr>
            <a:cxnSpLocks/>
          </p:cNvCxnSpPr>
          <p:nvPr/>
        </p:nvCxnSpPr>
        <p:spPr>
          <a:xfrm>
            <a:off x="670416" y="2605353"/>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38534364-421F-475C-83B6-8E2D229E7966}"/>
              </a:ext>
            </a:extLst>
          </p:cNvPr>
          <p:cNvCxnSpPr>
            <a:cxnSpLocks/>
          </p:cNvCxnSpPr>
          <p:nvPr/>
        </p:nvCxnSpPr>
        <p:spPr>
          <a:xfrm>
            <a:off x="802721" y="2678996"/>
            <a:ext cx="166457" cy="629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7379A4F0-5698-487C-9A6E-C16489C81677}"/>
              </a:ext>
            </a:extLst>
          </p:cNvPr>
          <p:cNvSpPr txBox="1"/>
          <p:nvPr/>
        </p:nvSpPr>
        <p:spPr>
          <a:xfrm>
            <a:off x="235082" y="789999"/>
            <a:ext cx="6987411" cy="369332"/>
          </a:xfrm>
          <a:prstGeom prst="rect">
            <a:avLst/>
          </a:prstGeom>
          <a:noFill/>
        </p:spPr>
        <p:txBody>
          <a:bodyPr wrap="square" rtlCol="0">
            <a:spAutoFit/>
          </a:bodyPr>
          <a:lstStyle/>
          <a:p>
            <a:pPr algn="just"/>
            <a:r>
              <a:rPr lang="it-IT" dirty="0"/>
              <a:t>The D+ and D- </a:t>
            </a:r>
            <a:r>
              <a:rPr lang="it-IT" dirty="0" err="1"/>
              <a:t>differential</a:t>
            </a:r>
            <a:r>
              <a:rPr lang="it-IT" dirty="0"/>
              <a:t> data </a:t>
            </a:r>
            <a:r>
              <a:rPr lang="it-IT" dirty="0" err="1"/>
              <a:t>lines</a:t>
            </a:r>
            <a:r>
              <a:rPr lang="it-IT" dirty="0"/>
              <a:t> </a:t>
            </a:r>
            <a:r>
              <a:rPr lang="it-IT" dirty="0" err="1"/>
              <a:t>reach</a:t>
            </a:r>
            <a:r>
              <a:rPr lang="it-IT" dirty="0"/>
              <a:t> the USB-TTL </a:t>
            </a:r>
            <a:r>
              <a:rPr lang="it-IT" dirty="0" err="1"/>
              <a:t>interface</a:t>
            </a:r>
            <a:r>
              <a:rPr lang="it-IT" dirty="0"/>
              <a:t>: </a:t>
            </a:r>
          </a:p>
        </p:txBody>
      </p:sp>
      <p:cxnSp>
        <p:nvCxnSpPr>
          <p:cNvPr id="28" name="Connettore 2 27">
            <a:extLst>
              <a:ext uri="{FF2B5EF4-FFF2-40B4-BE49-F238E27FC236}">
                <a16:creationId xmlns:a16="http://schemas.microsoft.com/office/drawing/2014/main" id="{80F2D308-E3B2-43D5-9AC8-6E9ECCCC764F}"/>
              </a:ext>
            </a:extLst>
          </p:cNvPr>
          <p:cNvCxnSpPr>
            <a:cxnSpLocks/>
          </p:cNvCxnSpPr>
          <p:nvPr/>
        </p:nvCxnSpPr>
        <p:spPr>
          <a:xfrm flipV="1">
            <a:off x="4071257" y="3077029"/>
            <a:ext cx="1182914" cy="928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B1412554-5408-4CBD-B42B-24B1E3826C2D}"/>
              </a:ext>
            </a:extLst>
          </p:cNvPr>
          <p:cNvCxnSpPr>
            <a:cxnSpLocks/>
          </p:cNvCxnSpPr>
          <p:nvPr/>
        </p:nvCxnSpPr>
        <p:spPr>
          <a:xfrm>
            <a:off x="4105409" y="4281715"/>
            <a:ext cx="1288462" cy="865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07FB52C1-6AF2-400F-89C0-737709CB26BF}"/>
              </a:ext>
            </a:extLst>
          </p:cNvPr>
          <p:cNvCxnSpPr>
            <a:cxnSpLocks/>
          </p:cNvCxnSpPr>
          <p:nvPr/>
        </p:nvCxnSpPr>
        <p:spPr>
          <a:xfrm>
            <a:off x="5318652" y="2589726"/>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A2CAAD84-42BB-4BCC-BF04-5D20D45AD1F2}"/>
              </a:ext>
            </a:extLst>
          </p:cNvPr>
          <p:cNvCxnSpPr>
            <a:cxnSpLocks/>
          </p:cNvCxnSpPr>
          <p:nvPr/>
        </p:nvCxnSpPr>
        <p:spPr>
          <a:xfrm>
            <a:off x="5367727" y="3946812"/>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B2DA0BF7-913D-4B54-80DD-B338C256E1F6}"/>
              </a:ext>
            </a:extLst>
          </p:cNvPr>
          <p:cNvSpPr txBox="1"/>
          <p:nvPr/>
        </p:nvSpPr>
        <p:spPr>
          <a:xfrm>
            <a:off x="235082" y="1073582"/>
            <a:ext cx="8458069" cy="646331"/>
          </a:xfrm>
          <a:prstGeom prst="rect">
            <a:avLst/>
          </a:prstGeom>
          <a:noFill/>
        </p:spPr>
        <p:txBody>
          <a:bodyPr wrap="square" rtlCol="0">
            <a:spAutoFit/>
          </a:bodyPr>
          <a:lstStyle/>
          <a:p>
            <a:pPr algn="just"/>
            <a:r>
              <a:rPr lang="it-IT" dirty="0"/>
              <a:t>we can </a:t>
            </a:r>
            <a:r>
              <a:rPr lang="it-IT" dirty="0" err="1"/>
              <a:t>then</a:t>
            </a:r>
            <a:r>
              <a:rPr lang="it-IT" dirty="0"/>
              <a:t> decide to </a:t>
            </a:r>
            <a:r>
              <a:rPr lang="it-IT" dirty="0" err="1"/>
              <a:t>program</a:t>
            </a:r>
            <a:r>
              <a:rPr lang="it-IT" dirty="0"/>
              <a:t> the chip </a:t>
            </a:r>
            <a:r>
              <a:rPr lang="it-IT" dirty="0" err="1"/>
              <a:t>talking</a:t>
            </a:r>
            <a:r>
              <a:rPr lang="it-IT" dirty="0"/>
              <a:t> via the </a:t>
            </a:r>
            <a:r>
              <a:rPr lang="it-IT" b="1" dirty="0"/>
              <a:t>ISP</a:t>
            </a:r>
            <a:r>
              <a:rPr lang="it-IT" dirty="0"/>
              <a:t> </a:t>
            </a:r>
            <a:r>
              <a:rPr lang="it-IT" dirty="0" err="1"/>
              <a:t>programmer</a:t>
            </a:r>
            <a:r>
              <a:rPr lang="it-IT" dirty="0"/>
              <a:t> or </a:t>
            </a:r>
            <a:r>
              <a:rPr lang="it-IT" dirty="0" err="1"/>
              <a:t>using</a:t>
            </a:r>
            <a:r>
              <a:rPr lang="it-IT" dirty="0"/>
              <a:t> the serial, </a:t>
            </a:r>
            <a:r>
              <a:rPr lang="it-IT" dirty="0" err="1"/>
              <a:t>interacting</a:t>
            </a:r>
            <a:r>
              <a:rPr lang="it-IT" dirty="0"/>
              <a:t> with the ATMEGA328P’s </a:t>
            </a:r>
            <a:r>
              <a:rPr lang="it-IT" dirty="0" err="1"/>
              <a:t>bootloader</a:t>
            </a:r>
            <a:endParaRPr lang="it-IT" dirty="0"/>
          </a:p>
        </p:txBody>
      </p:sp>
      <p:cxnSp>
        <p:nvCxnSpPr>
          <p:cNvPr id="40" name="Connettore 2 39">
            <a:extLst>
              <a:ext uri="{FF2B5EF4-FFF2-40B4-BE49-F238E27FC236}">
                <a16:creationId xmlns:a16="http://schemas.microsoft.com/office/drawing/2014/main" id="{984A2D43-B00C-4C66-B933-09B5EEE61C66}"/>
              </a:ext>
            </a:extLst>
          </p:cNvPr>
          <p:cNvCxnSpPr>
            <a:cxnSpLocks/>
          </p:cNvCxnSpPr>
          <p:nvPr/>
        </p:nvCxnSpPr>
        <p:spPr>
          <a:xfrm>
            <a:off x="8910938" y="1798697"/>
            <a:ext cx="248591" cy="5007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04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1771 0.01621 L 0.13177 0.01551 L 0.13099 0.15926 L 0.23971 0.16274 " pathEditMode="relative" rAng="0" ptsTypes="AAAA">
                                      <p:cBhvr>
                                        <p:cTn id="17" dur="2000" fill="hold"/>
                                        <p:tgtEl>
                                          <p:spTgt spid="22"/>
                                        </p:tgtEl>
                                        <p:attrNameLst>
                                          <p:attrName>ppt_x</p:attrName>
                                          <p:attrName>ppt_y</p:attrName>
                                        </p:attrNameLst>
                                      </p:cBhvr>
                                      <p:rCtr x="12865" y="7292"/>
                                    </p:animMotion>
                                  </p:childTnLst>
                                </p:cTn>
                              </p:par>
                              <p:par>
                                <p:cTn id="18" presetID="0" presetClass="path" presetSubtype="0" accel="50000" decel="50000" fill="hold" nodeType="withEffect">
                                  <p:stCondLst>
                                    <p:cond delay="0"/>
                                  </p:stCondLst>
                                  <p:childTnLst>
                                    <p:animMotion origin="layout" path="M -0.01771 0.01621 L 0.13177 0.01551 L 0.13099 0.15926 L 0.23971 0.16274 " pathEditMode="relative" rAng="0" ptsTypes="AAAA">
                                      <p:cBhvr>
                                        <p:cTn id="19" dur="2000" fill="hold"/>
                                        <p:tgtEl>
                                          <p:spTgt spid="26"/>
                                        </p:tgtEl>
                                        <p:attrNameLst>
                                          <p:attrName>ppt_x</p:attrName>
                                          <p:attrName>ppt_y</p:attrName>
                                        </p:attrNameLst>
                                      </p:cBhvr>
                                      <p:rCtr x="12865" y="729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nodeType="afterEffect">
                                  <p:stCondLst>
                                    <p:cond delay="0"/>
                                  </p:stCondLst>
                                  <p:childTnLst>
                                    <p:set>
                                      <p:cBhvr>
                                        <p:cTn id="39" dur="1" fill="hold">
                                          <p:stCondLst>
                                            <p:cond delay="0"/>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4.16667E-7 2.96296E-6 L 0.06667 -0.00556 C 0.06641 -0.05926 0.06615 -0.11343 0.06602 -0.16736 L -0.2345 -0.16829 " pathEditMode="relative" rAng="0" ptsTypes="AAAA">
                                      <p:cBhvr>
                                        <p:cTn id="43" dur="2000" fill="hold"/>
                                        <p:tgtEl>
                                          <p:spTgt spid="37"/>
                                        </p:tgtEl>
                                        <p:attrNameLst>
                                          <p:attrName>ppt_x</p:attrName>
                                          <p:attrName>ppt_y</p:attrName>
                                        </p:attrNameLst>
                                      </p:cBhvr>
                                      <p:rCtr x="-8398" y="-8426"/>
                                    </p:animMotion>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2.5E-6 -1.48148E-6 L -0.03034 -0.00208 L -0.03203 0.07616 L 0.05312 0.07708 L 0.05247 0.14607 L 0.02031 0.14607 " pathEditMode="relative" rAng="0" ptsTypes="AAAAAA">
                                      <p:cBhvr>
                                        <p:cTn id="56" dur="2000" fill="hold"/>
                                        <p:tgtEl>
                                          <p:spTgt spid="40"/>
                                        </p:tgtEl>
                                        <p:attrNameLst>
                                          <p:attrName>ppt_x</p:attrName>
                                          <p:attrName>ppt_y</p:attrName>
                                        </p:attrNameLst>
                                      </p:cBhvr>
                                      <p:rCtr x="1055" y="7199"/>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0" presetClass="path" presetSubtype="0" accel="50000" decel="50000" fill="hold" nodeType="clickEffect">
                                  <p:stCondLst>
                                    <p:cond delay="0"/>
                                  </p:stCondLst>
                                  <p:childTnLst>
                                    <p:animMotion origin="layout" path="M 0.00625 0.02963 L 0.00625 0.02963 L 0.02578 0.02615 C 0.02865 0.02546 0.03138 0.02407 0.03438 0.02407 L 0.07969 0.02477 L 0.08307 0.02685 L 0.07214 0.16365 L 0.33229 0.1699 L 0.33594 0.0824 L 0.29401 0.07615 " pathEditMode="relative" ptsTypes="AAAAAAAAAA">
                                      <p:cBhvr>
                                        <p:cTn id="75" dur="2000" fill="hold"/>
                                        <p:tgtEl>
                                          <p:spTgt spid="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pic>
        <p:nvPicPr>
          <p:cNvPr id="2" name="Immagine 1">
            <a:extLst>
              <a:ext uri="{FF2B5EF4-FFF2-40B4-BE49-F238E27FC236}">
                <a16:creationId xmlns:a16="http://schemas.microsoft.com/office/drawing/2014/main" id="{A088E4FA-EAE1-43C7-86BF-813543176359}"/>
              </a:ext>
            </a:extLst>
          </p:cNvPr>
          <p:cNvPicPr>
            <a:picLocks noChangeAspect="1"/>
          </p:cNvPicPr>
          <p:nvPr/>
        </p:nvPicPr>
        <p:blipFill rotWithShape="1">
          <a:blip r:embed="rId2">
            <a:clrChange>
              <a:clrFrom>
                <a:srgbClr val="FFFFFF"/>
              </a:clrFrom>
              <a:clrTo>
                <a:srgbClr val="FFFFFF">
                  <a:alpha val="0"/>
                </a:srgbClr>
              </a:clrTo>
            </a:clrChange>
          </a:blip>
          <a:srcRect l="66713" t="74861" r="11253" b="7013"/>
          <a:stretch/>
        </p:blipFill>
        <p:spPr>
          <a:xfrm>
            <a:off x="6096000" y="1585450"/>
            <a:ext cx="7190688" cy="4050424"/>
          </a:xfrm>
          <a:prstGeom prst="rect">
            <a:avLst/>
          </a:prstGeom>
        </p:spPr>
      </p:pic>
      <p:sp>
        <p:nvSpPr>
          <p:cNvPr id="16" name="CasellaDiTesto 15">
            <a:extLst>
              <a:ext uri="{FF2B5EF4-FFF2-40B4-BE49-F238E27FC236}">
                <a16:creationId xmlns:a16="http://schemas.microsoft.com/office/drawing/2014/main" id="{3C76AD17-5896-4952-8BB2-4244C573C824}"/>
              </a:ext>
            </a:extLst>
          </p:cNvPr>
          <p:cNvSpPr txBox="1"/>
          <p:nvPr/>
        </p:nvSpPr>
        <p:spPr>
          <a:xfrm>
            <a:off x="240702" y="1027664"/>
            <a:ext cx="5774887" cy="646331"/>
          </a:xfrm>
          <a:prstGeom prst="rect">
            <a:avLst/>
          </a:prstGeom>
          <a:noFill/>
        </p:spPr>
        <p:txBody>
          <a:bodyPr wrap="square" rtlCol="0">
            <a:spAutoFit/>
          </a:bodyPr>
          <a:lstStyle/>
          <a:p>
            <a:pPr algn="just"/>
            <a:r>
              <a:rPr lang="it-IT" dirty="0"/>
              <a:t>The </a:t>
            </a:r>
            <a:r>
              <a:rPr lang="it-IT" b="1" dirty="0"/>
              <a:t>PD0</a:t>
            </a:r>
            <a:r>
              <a:rPr lang="it-IT" dirty="0"/>
              <a:t> and </a:t>
            </a:r>
            <a:r>
              <a:rPr lang="it-IT" b="1" dirty="0"/>
              <a:t>PD1</a:t>
            </a:r>
            <a:r>
              <a:rPr lang="it-IT" dirty="0"/>
              <a:t> </a:t>
            </a:r>
            <a:r>
              <a:rPr lang="it-IT" dirty="0" err="1"/>
              <a:t>pins</a:t>
            </a:r>
            <a:r>
              <a:rPr lang="it-IT" dirty="0"/>
              <a:t> of the ATMEGA328P are </a:t>
            </a:r>
            <a:r>
              <a:rPr lang="it-IT" dirty="0" err="1"/>
              <a:t>exposed</a:t>
            </a:r>
            <a:r>
              <a:rPr lang="it-IT" dirty="0"/>
              <a:t> </a:t>
            </a:r>
            <a:r>
              <a:rPr lang="it-IT" dirty="0" err="1"/>
              <a:t>as</a:t>
            </a:r>
            <a:r>
              <a:rPr lang="it-IT" dirty="0"/>
              <a:t> pin 0 and 1 on the Arduino board!</a:t>
            </a:r>
          </a:p>
        </p:txBody>
      </p:sp>
      <p:cxnSp>
        <p:nvCxnSpPr>
          <p:cNvPr id="21" name="Connettore 2 20">
            <a:extLst>
              <a:ext uri="{FF2B5EF4-FFF2-40B4-BE49-F238E27FC236}">
                <a16:creationId xmlns:a16="http://schemas.microsoft.com/office/drawing/2014/main" id="{3469A363-D159-46FA-BB25-AC1101AE87B3}"/>
              </a:ext>
            </a:extLst>
          </p:cNvPr>
          <p:cNvCxnSpPr>
            <a:cxnSpLocks/>
          </p:cNvCxnSpPr>
          <p:nvPr/>
        </p:nvCxnSpPr>
        <p:spPr>
          <a:xfrm flipH="1">
            <a:off x="11683534" y="3429000"/>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44E8A335-D2F3-44CD-95A1-0B26273B6D8A}"/>
              </a:ext>
            </a:extLst>
          </p:cNvPr>
          <p:cNvCxnSpPr>
            <a:cxnSpLocks/>
          </p:cNvCxnSpPr>
          <p:nvPr/>
        </p:nvCxnSpPr>
        <p:spPr>
          <a:xfrm flipH="1">
            <a:off x="11683534" y="3175819"/>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C899D50B-400B-4699-9E2C-977163B35D6A}"/>
              </a:ext>
            </a:extLst>
          </p:cNvPr>
          <p:cNvCxnSpPr>
            <a:cxnSpLocks/>
          </p:cNvCxnSpPr>
          <p:nvPr/>
        </p:nvCxnSpPr>
        <p:spPr>
          <a:xfrm flipH="1">
            <a:off x="7750631" y="3114138"/>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E4DD2EC-7630-4463-93EB-3AD86D63C873}"/>
              </a:ext>
            </a:extLst>
          </p:cNvPr>
          <p:cNvCxnSpPr>
            <a:cxnSpLocks/>
          </p:cNvCxnSpPr>
          <p:nvPr/>
        </p:nvCxnSpPr>
        <p:spPr>
          <a:xfrm flipH="1">
            <a:off x="7750631" y="2860957"/>
            <a:ext cx="424892" cy="314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AFC9667D-41D1-42BA-9561-A38FB5FAC2FD}"/>
              </a:ext>
            </a:extLst>
          </p:cNvPr>
          <p:cNvSpPr txBox="1"/>
          <p:nvPr/>
        </p:nvSpPr>
        <p:spPr>
          <a:xfrm>
            <a:off x="240702" y="1735890"/>
            <a:ext cx="5774887" cy="2308324"/>
          </a:xfrm>
          <a:prstGeom prst="rect">
            <a:avLst/>
          </a:prstGeom>
          <a:noFill/>
        </p:spPr>
        <p:txBody>
          <a:bodyPr wrap="square" rtlCol="0">
            <a:spAutoFit/>
          </a:bodyPr>
          <a:lstStyle/>
          <a:p>
            <a:pPr algn="just"/>
            <a:r>
              <a:rPr lang="it-IT" dirty="0"/>
              <a:t>That </a:t>
            </a:r>
            <a:r>
              <a:rPr lang="it-IT" dirty="0" err="1"/>
              <a:t>solves</a:t>
            </a:r>
            <a:r>
              <a:rPr lang="it-IT" dirty="0"/>
              <a:t> part of </a:t>
            </a:r>
            <a:r>
              <a:rPr lang="it-IT" dirty="0" err="1"/>
              <a:t>our</a:t>
            </a:r>
            <a:r>
              <a:rPr lang="it-IT" dirty="0"/>
              <a:t> </a:t>
            </a:r>
            <a:r>
              <a:rPr lang="it-IT" dirty="0" err="1"/>
              <a:t>economical</a:t>
            </a:r>
            <a:r>
              <a:rPr lang="it-IT" dirty="0"/>
              <a:t> </a:t>
            </a:r>
            <a:r>
              <a:rPr lang="it-IT" dirty="0" err="1"/>
              <a:t>problems</a:t>
            </a:r>
            <a:r>
              <a:rPr lang="it-IT" dirty="0"/>
              <a:t> </a:t>
            </a:r>
            <a:r>
              <a:rPr lang="it-IT" dirty="0" err="1"/>
              <a:t>as</a:t>
            </a:r>
            <a:r>
              <a:rPr lang="it-IT" dirty="0"/>
              <a:t> we </a:t>
            </a:r>
            <a:r>
              <a:rPr lang="it-IT" dirty="0" err="1"/>
              <a:t>probably</a:t>
            </a:r>
            <a:r>
              <a:rPr lang="it-IT" dirty="0"/>
              <a:t> </a:t>
            </a:r>
            <a:r>
              <a:rPr lang="it-IT" dirty="0" err="1"/>
              <a:t>won’t</a:t>
            </a:r>
            <a:r>
              <a:rPr lang="it-IT" dirty="0"/>
              <a:t> have to </a:t>
            </a:r>
            <a:r>
              <a:rPr lang="it-IT" dirty="0" err="1"/>
              <a:t>buy</a:t>
            </a:r>
            <a:r>
              <a:rPr lang="it-IT" dirty="0"/>
              <a:t> a USB-TTL </a:t>
            </a:r>
            <a:r>
              <a:rPr lang="it-IT" dirty="0" err="1"/>
              <a:t>adapter</a:t>
            </a:r>
            <a:r>
              <a:rPr lang="it-IT" dirty="0"/>
              <a:t>!</a:t>
            </a:r>
          </a:p>
          <a:p>
            <a:pPr algn="just"/>
            <a:endParaRPr lang="it-IT" dirty="0"/>
          </a:p>
          <a:p>
            <a:pPr algn="just"/>
            <a:r>
              <a:rPr lang="it-IT" dirty="0"/>
              <a:t>The ESP8266 can be </a:t>
            </a:r>
            <a:r>
              <a:rPr lang="it-IT" dirty="0" err="1"/>
              <a:t>flashed</a:t>
            </a:r>
            <a:r>
              <a:rPr lang="it-IT" dirty="0"/>
              <a:t> from serial:</a:t>
            </a:r>
          </a:p>
          <a:p>
            <a:pPr algn="just"/>
            <a:r>
              <a:rPr lang="it-IT" dirty="0" err="1"/>
              <a:t>when</a:t>
            </a:r>
            <a:r>
              <a:rPr lang="it-IT" dirty="0"/>
              <a:t> the </a:t>
            </a:r>
            <a:r>
              <a:rPr lang="it-IT" b="1" dirty="0"/>
              <a:t>GPIO0</a:t>
            </a:r>
            <a:r>
              <a:rPr lang="it-IT" dirty="0"/>
              <a:t> pin </a:t>
            </a:r>
            <a:r>
              <a:rPr lang="it-IT" dirty="0" err="1"/>
              <a:t>is</a:t>
            </a:r>
            <a:r>
              <a:rPr lang="it-IT" dirty="0"/>
              <a:t> </a:t>
            </a:r>
            <a:r>
              <a:rPr lang="it-IT" dirty="0" err="1"/>
              <a:t>held</a:t>
            </a:r>
            <a:r>
              <a:rPr lang="it-IT" dirty="0"/>
              <a:t> on </a:t>
            </a:r>
            <a:r>
              <a:rPr lang="it-IT" b="1" dirty="0"/>
              <a:t>LOW(GND) </a:t>
            </a:r>
            <a:r>
              <a:rPr lang="it-IT" dirty="0"/>
              <a:t>it </a:t>
            </a:r>
            <a:r>
              <a:rPr lang="it-IT" dirty="0" err="1"/>
              <a:t>will</a:t>
            </a:r>
            <a:r>
              <a:rPr lang="it-IT" dirty="0"/>
              <a:t> </a:t>
            </a:r>
            <a:r>
              <a:rPr lang="it-IT" dirty="0" err="1"/>
              <a:t>execute</a:t>
            </a:r>
            <a:r>
              <a:rPr lang="it-IT" dirty="0"/>
              <a:t> a </a:t>
            </a:r>
            <a:r>
              <a:rPr lang="it-IT" b="1" dirty="0"/>
              <a:t>serial </a:t>
            </a:r>
            <a:r>
              <a:rPr lang="it-IT" b="1" dirty="0" err="1"/>
              <a:t>bootloader</a:t>
            </a:r>
            <a:r>
              <a:rPr lang="it-IT" b="1" dirty="0"/>
              <a:t> </a:t>
            </a:r>
            <a:r>
              <a:rPr lang="it-IT" dirty="0" err="1"/>
              <a:t>which</a:t>
            </a:r>
            <a:r>
              <a:rPr lang="it-IT" dirty="0"/>
              <a:t> </a:t>
            </a:r>
            <a:r>
              <a:rPr lang="it-IT" dirty="0" err="1"/>
              <a:t>will</a:t>
            </a:r>
            <a:r>
              <a:rPr lang="it-IT" dirty="0"/>
              <a:t> </a:t>
            </a:r>
            <a:r>
              <a:rPr lang="it-IT" dirty="0" err="1"/>
              <a:t>receive</a:t>
            </a:r>
            <a:r>
              <a:rPr lang="it-IT" dirty="0"/>
              <a:t> the </a:t>
            </a:r>
            <a:r>
              <a:rPr lang="it-IT" dirty="0" err="1"/>
              <a:t>programs</a:t>
            </a:r>
            <a:r>
              <a:rPr lang="it-IT" dirty="0"/>
              <a:t> we </a:t>
            </a:r>
            <a:r>
              <a:rPr lang="it-IT" dirty="0" err="1"/>
              <a:t>want</a:t>
            </a:r>
            <a:r>
              <a:rPr lang="it-IT" dirty="0"/>
              <a:t> to flash from the </a:t>
            </a:r>
            <a:r>
              <a:rPr lang="it-IT" b="1" dirty="0" err="1"/>
              <a:t>Espressif</a:t>
            </a:r>
            <a:r>
              <a:rPr lang="it-IT" b="1" dirty="0"/>
              <a:t> Flash </a:t>
            </a:r>
            <a:r>
              <a:rPr lang="it-IT" b="1" dirty="0" err="1"/>
              <a:t>Tool</a:t>
            </a:r>
            <a:r>
              <a:rPr lang="it-IT" b="1" dirty="0"/>
              <a:t>.</a:t>
            </a:r>
          </a:p>
        </p:txBody>
      </p:sp>
      <p:pic>
        <p:nvPicPr>
          <p:cNvPr id="8" name="Elemento grafico 7" descr="Salvadanaio">
            <a:extLst>
              <a:ext uri="{FF2B5EF4-FFF2-40B4-BE49-F238E27FC236}">
                <a16:creationId xmlns:a16="http://schemas.microsoft.com/office/drawing/2014/main" id="{C8AE0B9C-71EA-4B1E-BA76-37687E6EAC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82909" y="4889790"/>
            <a:ext cx="1492167" cy="1492167"/>
          </a:xfrm>
          <a:prstGeom prst="rect">
            <a:avLst/>
          </a:prstGeom>
        </p:spPr>
      </p:pic>
    </p:spTree>
    <p:extLst>
      <p:ext uri="{BB962C8B-B14F-4D97-AF65-F5344CB8AC3E}">
        <p14:creationId xmlns:p14="http://schemas.microsoft.com/office/powerpoint/2010/main" val="292559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5"/>
                                        </p:tgtEl>
                                      </p:cBhvr>
                                    </p:animEffect>
                                    <p:set>
                                      <p:cBhvr>
                                        <p:cTn id="25" dur="1" fill="hold">
                                          <p:stCondLst>
                                            <p:cond delay="499"/>
                                          </p:stCondLst>
                                        </p:cTn>
                                        <p:tgtEl>
                                          <p:spTgt spid="2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4"/>
                                        </p:tgtEl>
                                      </p:cBhvr>
                                    </p:animEffect>
                                    <p:set>
                                      <p:cBhvr>
                                        <p:cTn id="28" dur="1" fill="hold">
                                          <p:stCondLst>
                                            <p:cond delay="499"/>
                                          </p:stCondLst>
                                        </p:cTn>
                                        <p:tgtEl>
                                          <p:spTgt spid="2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1: The </a:t>
            </a:r>
            <a:r>
              <a:rPr lang="it-IT" dirty="0" err="1">
                <a:ln w="0"/>
                <a:solidFill>
                  <a:schemeClr val="accent1"/>
                </a:solidFill>
                <a:effectLst>
                  <a:outerShdw blurRad="38100" dist="25400" dir="5400000" algn="ctr" rotWithShape="0">
                    <a:srgbClr val="6E747A">
                      <a:alpha val="43000"/>
                    </a:srgbClr>
                  </a:outerShdw>
                </a:effectLst>
              </a:rPr>
              <a:t>Literal</a:t>
            </a:r>
            <a:r>
              <a:rPr lang="it-IT" dirty="0">
                <a:ln w="0"/>
                <a:solidFill>
                  <a:schemeClr val="accent1"/>
                </a:solidFill>
                <a:effectLst>
                  <a:outerShdw blurRad="38100" dist="25400" dir="5400000" algn="ctr" rotWithShape="0">
                    <a:srgbClr val="6E747A">
                      <a:alpha val="43000"/>
                    </a:srgbClr>
                  </a:outerShdw>
                </a:effectLst>
              </a:rPr>
              <a:t> No-</a:t>
            </a:r>
            <a:r>
              <a:rPr lang="it-IT" dirty="0" err="1">
                <a:ln w="0"/>
                <a:solidFill>
                  <a:schemeClr val="accent1"/>
                </a:solidFill>
                <a:effectLst>
                  <a:outerShdw blurRad="38100" dist="25400" dir="5400000" algn="ctr" rotWithShape="0">
                    <a:srgbClr val="6E747A">
                      <a:alpha val="43000"/>
                    </a:srgbClr>
                  </a:outerShdw>
                </a:effectLst>
              </a:rPr>
              <a:t>brainer</a:t>
            </a:r>
            <a:endParaRPr lang="it-IT" dirty="0">
              <a:ln w="0"/>
              <a:solidFill>
                <a:schemeClr val="accent1"/>
              </a:solidFill>
              <a:effectLst>
                <a:outerShdw blurRad="38100" dist="25400" dir="5400000" algn="ctr" rotWithShape="0">
                  <a:srgbClr val="6E747A">
                    <a:alpha val="43000"/>
                  </a:srgbClr>
                </a:outerShdw>
              </a:effectLst>
            </a:endParaRPr>
          </a:p>
        </p:txBody>
      </p:sp>
      <p:sp>
        <p:nvSpPr>
          <p:cNvPr id="14" name="CasellaDiTesto 13">
            <a:extLst>
              <a:ext uri="{FF2B5EF4-FFF2-40B4-BE49-F238E27FC236}">
                <a16:creationId xmlns:a16="http://schemas.microsoft.com/office/drawing/2014/main" id="{BA0BEAC1-0CE5-47F7-9B04-FCF20B488973}"/>
              </a:ext>
            </a:extLst>
          </p:cNvPr>
          <p:cNvSpPr txBox="1"/>
          <p:nvPr/>
        </p:nvSpPr>
        <p:spPr>
          <a:xfrm>
            <a:off x="321113" y="1134027"/>
            <a:ext cx="5774887" cy="646331"/>
          </a:xfrm>
          <a:prstGeom prst="rect">
            <a:avLst/>
          </a:prstGeom>
          <a:noFill/>
        </p:spPr>
        <p:txBody>
          <a:bodyPr wrap="square" rtlCol="0">
            <a:spAutoFit/>
          </a:bodyPr>
          <a:lstStyle/>
          <a:p>
            <a:pPr algn="just"/>
            <a:r>
              <a:rPr lang="it-IT" dirty="0"/>
              <a:t>We </a:t>
            </a:r>
            <a:r>
              <a:rPr lang="it-IT" dirty="0" err="1"/>
              <a:t>now</a:t>
            </a:r>
            <a:r>
              <a:rPr lang="it-IT" dirty="0"/>
              <a:t> need a </a:t>
            </a:r>
            <a:r>
              <a:rPr lang="it-IT" dirty="0" err="1"/>
              <a:t>practical</a:t>
            </a:r>
            <a:r>
              <a:rPr lang="it-IT" dirty="0"/>
              <a:t> method to </a:t>
            </a:r>
            <a:r>
              <a:rPr lang="it-IT" dirty="0" err="1"/>
              <a:t>adapt</a:t>
            </a:r>
            <a:r>
              <a:rPr lang="it-IT" dirty="0"/>
              <a:t> the USB-TTL </a:t>
            </a:r>
            <a:r>
              <a:rPr lang="it-IT" dirty="0" err="1"/>
              <a:t>interface</a:t>
            </a:r>
            <a:r>
              <a:rPr lang="it-IT" dirty="0"/>
              <a:t> to </a:t>
            </a:r>
            <a:r>
              <a:rPr lang="it-IT" dirty="0" err="1"/>
              <a:t>our</a:t>
            </a:r>
            <a:r>
              <a:rPr lang="it-IT" dirty="0"/>
              <a:t> needs:</a:t>
            </a:r>
          </a:p>
        </p:txBody>
      </p:sp>
      <p:pic>
        <p:nvPicPr>
          <p:cNvPr id="15" name="Elemento grafico 14" descr="Salvadanaio">
            <a:extLst>
              <a:ext uri="{FF2B5EF4-FFF2-40B4-BE49-F238E27FC236}">
                <a16:creationId xmlns:a16="http://schemas.microsoft.com/office/drawing/2014/main" id="{D960F505-E6E7-486F-839B-DC803F370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2909" y="4889790"/>
            <a:ext cx="1492167" cy="1492167"/>
          </a:xfrm>
          <a:prstGeom prst="rect">
            <a:avLst/>
          </a:prstGeom>
        </p:spPr>
      </p:pic>
      <p:sp>
        <p:nvSpPr>
          <p:cNvPr id="17" name="CasellaDiTesto 16">
            <a:extLst>
              <a:ext uri="{FF2B5EF4-FFF2-40B4-BE49-F238E27FC236}">
                <a16:creationId xmlns:a16="http://schemas.microsoft.com/office/drawing/2014/main" id="{6C4516B8-E852-4604-BC46-AE35194771C9}"/>
              </a:ext>
            </a:extLst>
          </p:cNvPr>
          <p:cNvSpPr txBox="1"/>
          <p:nvPr/>
        </p:nvSpPr>
        <p:spPr>
          <a:xfrm>
            <a:off x="321113" y="2335866"/>
            <a:ext cx="6138541" cy="2862322"/>
          </a:xfrm>
          <a:prstGeom prst="rect">
            <a:avLst/>
          </a:prstGeom>
          <a:noFill/>
        </p:spPr>
        <p:txBody>
          <a:bodyPr wrap="square" rtlCol="0">
            <a:spAutoFit/>
          </a:bodyPr>
          <a:lstStyle/>
          <a:p>
            <a:pPr marL="285750" indent="-285750" algn="just">
              <a:buFont typeface="Arial" panose="020B0604020202020204" pitchFamily="34" charset="0"/>
              <a:buChar char="•"/>
            </a:pPr>
            <a:r>
              <a:rPr lang="it-IT" dirty="0"/>
              <a:t>Remove the </a:t>
            </a:r>
            <a:r>
              <a:rPr lang="it-IT" b="1" dirty="0"/>
              <a:t>ATMEGA328P</a:t>
            </a:r>
            <a:r>
              <a:rPr lang="it-IT" dirty="0"/>
              <a:t> from </a:t>
            </a:r>
            <a:r>
              <a:rPr lang="it-IT" dirty="0" err="1"/>
              <a:t>it’s</a:t>
            </a:r>
            <a:r>
              <a:rPr lang="it-IT" dirty="0"/>
              <a:t> </a:t>
            </a:r>
            <a:r>
              <a:rPr lang="it-IT" dirty="0" err="1"/>
              <a:t>socket</a:t>
            </a:r>
            <a:endParaRPr lang="it-IT" dirty="0"/>
          </a:p>
          <a:p>
            <a:pPr marL="285750" indent="-285750" algn="just">
              <a:buFont typeface="Arial" panose="020B0604020202020204" pitchFamily="34" charset="0"/>
              <a:buChar char="•"/>
            </a:pPr>
            <a:r>
              <a:rPr lang="it-IT" dirty="0"/>
              <a:t>Power up the ESP8266 </a:t>
            </a:r>
            <a:r>
              <a:rPr lang="it-IT" dirty="0" err="1"/>
              <a:t>connecting</a:t>
            </a:r>
            <a:r>
              <a:rPr lang="it-IT" dirty="0"/>
              <a:t> the 3.3V line to the Arduino 5V </a:t>
            </a:r>
            <a:r>
              <a:rPr lang="it-IT" dirty="0" err="1"/>
              <a:t>through</a:t>
            </a:r>
            <a:r>
              <a:rPr lang="it-IT" dirty="0"/>
              <a:t> the </a:t>
            </a:r>
            <a:r>
              <a:rPr lang="it-IT" dirty="0" err="1"/>
              <a:t>voltage</a:t>
            </a:r>
            <a:r>
              <a:rPr lang="it-IT" dirty="0"/>
              <a:t> regulator </a:t>
            </a:r>
            <a:r>
              <a:rPr lang="it-IT" dirty="0" err="1"/>
              <a:t>as</a:t>
            </a:r>
            <a:r>
              <a:rPr lang="it-IT" dirty="0"/>
              <a:t> we </a:t>
            </a:r>
            <a:r>
              <a:rPr lang="it-IT" dirty="0" err="1"/>
              <a:t>did</a:t>
            </a:r>
            <a:r>
              <a:rPr lang="it-IT" dirty="0"/>
              <a:t> </a:t>
            </a:r>
            <a:r>
              <a:rPr lang="it-IT" dirty="0" err="1"/>
              <a:t>before</a:t>
            </a:r>
            <a:endParaRPr lang="it-IT" dirty="0"/>
          </a:p>
          <a:p>
            <a:pPr marL="285750" indent="-285750" algn="just">
              <a:buFont typeface="Arial" panose="020B0604020202020204" pitchFamily="34" charset="0"/>
              <a:buChar char="•"/>
            </a:pPr>
            <a:r>
              <a:rPr lang="it-IT" dirty="0"/>
              <a:t>Connect the RX and TX </a:t>
            </a:r>
            <a:r>
              <a:rPr lang="it-IT" dirty="0" err="1"/>
              <a:t>pins</a:t>
            </a:r>
            <a:r>
              <a:rPr lang="it-IT" dirty="0"/>
              <a:t> of the ESP8266 to the Arduino</a:t>
            </a:r>
          </a:p>
          <a:p>
            <a:pPr marL="742950" lvl="1" indent="-285750" algn="just">
              <a:buFont typeface="Arial" panose="020B0604020202020204" pitchFamily="34" charset="0"/>
              <a:buChar char="•"/>
            </a:pPr>
            <a:r>
              <a:rPr lang="it-IT" dirty="0" err="1"/>
              <a:t>We’re</a:t>
            </a:r>
            <a:r>
              <a:rPr lang="it-IT" dirty="0"/>
              <a:t> not </a:t>
            </a:r>
            <a:r>
              <a:rPr lang="it-IT" dirty="0" err="1"/>
              <a:t>trying</a:t>
            </a:r>
            <a:r>
              <a:rPr lang="it-IT" dirty="0"/>
              <a:t> to </a:t>
            </a:r>
            <a:r>
              <a:rPr lang="it-IT" dirty="0" err="1"/>
              <a:t>communicate</a:t>
            </a:r>
            <a:r>
              <a:rPr lang="it-IT" dirty="0"/>
              <a:t> with a the </a:t>
            </a:r>
            <a:r>
              <a:rPr lang="it-IT" dirty="0" err="1"/>
              <a:t>arduino</a:t>
            </a:r>
            <a:r>
              <a:rPr lang="it-IT" dirty="0"/>
              <a:t> but are </a:t>
            </a:r>
            <a:r>
              <a:rPr lang="it-IT" dirty="0" err="1"/>
              <a:t>trying</a:t>
            </a:r>
            <a:r>
              <a:rPr lang="it-IT" dirty="0"/>
              <a:t> to talk </a:t>
            </a:r>
            <a:r>
              <a:rPr lang="it-IT" dirty="0" err="1"/>
              <a:t>directly</a:t>
            </a:r>
            <a:r>
              <a:rPr lang="it-IT" dirty="0"/>
              <a:t> to the USB-TTL chip, the right connection </a:t>
            </a:r>
            <a:r>
              <a:rPr lang="it-IT" dirty="0" err="1"/>
              <a:t>scheme</a:t>
            </a:r>
            <a:r>
              <a:rPr lang="it-IT" dirty="0"/>
              <a:t> </a:t>
            </a:r>
            <a:r>
              <a:rPr lang="it-IT" dirty="0" err="1"/>
              <a:t>now</a:t>
            </a:r>
            <a:r>
              <a:rPr lang="it-IT" dirty="0"/>
              <a:t> </a:t>
            </a:r>
            <a:r>
              <a:rPr lang="it-IT" dirty="0" err="1"/>
              <a:t>is</a:t>
            </a:r>
            <a:r>
              <a:rPr lang="it-IT" dirty="0"/>
              <a:t> </a:t>
            </a:r>
            <a:r>
              <a:rPr lang="it-IT" b="1" dirty="0"/>
              <a:t>RX0 -&gt; RX, TX0 -&gt; TX</a:t>
            </a:r>
            <a:r>
              <a:rPr lang="it-IT" dirty="0"/>
              <a:t>!</a:t>
            </a:r>
          </a:p>
        </p:txBody>
      </p:sp>
      <p:pic>
        <p:nvPicPr>
          <p:cNvPr id="4" name="Immagine 3">
            <a:extLst>
              <a:ext uri="{FF2B5EF4-FFF2-40B4-BE49-F238E27FC236}">
                <a16:creationId xmlns:a16="http://schemas.microsoft.com/office/drawing/2014/main" id="{69027F61-1AB2-4647-A548-18DE504AFF31}"/>
              </a:ext>
            </a:extLst>
          </p:cNvPr>
          <p:cNvPicPr>
            <a:picLocks noChangeAspect="1"/>
          </p:cNvPicPr>
          <p:nvPr/>
        </p:nvPicPr>
        <p:blipFill>
          <a:blip r:embed="rId4"/>
          <a:stretch>
            <a:fillRect/>
          </a:stretch>
        </p:blipFill>
        <p:spPr>
          <a:xfrm>
            <a:off x="6634486" y="802150"/>
            <a:ext cx="3795801" cy="2846851"/>
          </a:xfrm>
          <a:prstGeom prst="rect">
            <a:avLst/>
          </a:prstGeom>
        </p:spPr>
      </p:pic>
      <p:pic>
        <p:nvPicPr>
          <p:cNvPr id="5" name="Immagine 4">
            <a:extLst>
              <a:ext uri="{FF2B5EF4-FFF2-40B4-BE49-F238E27FC236}">
                <a16:creationId xmlns:a16="http://schemas.microsoft.com/office/drawing/2014/main" id="{CC897ABA-8E62-4F37-AC46-0B7E80299C23}"/>
              </a:ext>
            </a:extLst>
          </p:cNvPr>
          <p:cNvPicPr>
            <a:picLocks noChangeAspect="1"/>
          </p:cNvPicPr>
          <p:nvPr/>
        </p:nvPicPr>
        <p:blipFill rotWithShape="1">
          <a:blip r:embed="rId5"/>
          <a:srcRect l="-1210" r="1210" b="19175"/>
          <a:stretch/>
        </p:blipFill>
        <p:spPr>
          <a:xfrm>
            <a:off x="7513669" y="3706700"/>
            <a:ext cx="3875263" cy="2349150"/>
          </a:xfrm>
          <a:prstGeom prst="rect">
            <a:avLst/>
          </a:prstGeom>
        </p:spPr>
      </p:pic>
      <p:sp>
        <p:nvSpPr>
          <p:cNvPr id="22" name="CasellaDiTesto 21">
            <a:extLst>
              <a:ext uri="{FF2B5EF4-FFF2-40B4-BE49-F238E27FC236}">
                <a16:creationId xmlns:a16="http://schemas.microsoft.com/office/drawing/2014/main" id="{E33440BB-148E-41D4-95E8-0DBAD8213BF9}"/>
              </a:ext>
            </a:extLst>
          </p:cNvPr>
          <p:cNvSpPr txBox="1"/>
          <p:nvPr/>
        </p:nvSpPr>
        <p:spPr>
          <a:xfrm>
            <a:off x="2113050" y="5226241"/>
            <a:ext cx="4918336" cy="923330"/>
          </a:xfrm>
          <a:prstGeom prst="rect">
            <a:avLst/>
          </a:prstGeom>
          <a:noFill/>
        </p:spPr>
        <p:txBody>
          <a:bodyPr wrap="square" rtlCol="0">
            <a:spAutoFit/>
          </a:bodyPr>
          <a:lstStyle/>
          <a:p>
            <a:pPr algn="just"/>
            <a:r>
              <a:rPr lang="it-IT" dirty="0"/>
              <a:t>That </a:t>
            </a:r>
            <a:r>
              <a:rPr lang="it-IT" dirty="0" err="1"/>
              <a:t>looks</a:t>
            </a:r>
            <a:r>
              <a:rPr lang="it-IT" dirty="0"/>
              <a:t> </a:t>
            </a:r>
            <a:r>
              <a:rPr lang="it-IT" dirty="0" err="1"/>
              <a:t>good</a:t>
            </a:r>
            <a:r>
              <a:rPr lang="it-IT" dirty="0"/>
              <a:t> </a:t>
            </a:r>
            <a:r>
              <a:rPr lang="it-IT" dirty="0" err="1"/>
              <a:t>if</a:t>
            </a:r>
            <a:r>
              <a:rPr lang="it-IT" dirty="0"/>
              <a:t> we have a </a:t>
            </a:r>
            <a:r>
              <a:rPr lang="it-IT" dirty="0" err="1"/>
              <a:t>socketed</a:t>
            </a:r>
            <a:r>
              <a:rPr lang="it-IT" dirty="0"/>
              <a:t> controller line in the Uno case, but </a:t>
            </a:r>
            <a:r>
              <a:rPr lang="it-IT" dirty="0" err="1"/>
              <a:t>what</a:t>
            </a:r>
            <a:r>
              <a:rPr lang="it-IT" dirty="0"/>
              <a:t> </a:t>
            </a:r>
            <a:r>
              <a:rPr lang="it-IT" dirty="0" err="1"/>
              <a:t>about</a:t>
            </a:r>
            <a:r>
              <a:rPr lang="it-IT" dirty="0"/>
              <a:t> the Mega?</a:t>
            </a:r>
          </a:p>
        </p:txBody>
      </p:sp>
    </p:spTree>
    <p:extLst>
      <p:ext uri="{BB962C8B-B14F-4D97-AF65-F5344CB8AC3E}">
        <p14:creationId xmlns:p14="http://schemas.microsoft.com/office/powerpoint/2010/main" val="26395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fade">
                                      <p:cBhvr>
                                        <p:cTn id="22" dur="500"/>
                                        <p:tgtEl>
                                          <p:spTgt spid="17">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animEffect transition="in" filter="fade">
                                      <p:cBhvr>
                                        <p:cTn id="25" dur="500"/>
                                        <p:tgtEl>
                                          <p:spTgt spid="17">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500"/>
                                        <p:tgtEl>
                                          <p:spTgt spid="1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20" name="Segnaposto contenuto 2">
            <a:extLst>
              <a:ext uri="{FF2B5EF4-FFF2-40B4-BE49-F238E27FC236}">
                <a16:creationId xmlns:a16="http://schemas.microsoft.com/office/drawing/2014/main" id="{50E7AC55-C377-4731-8DF8-3045A6FC89B8}"/>
              </a:ext>
            </a:extLst>
          </p:cNvPr>
          <p:cNvSpPr txBox="1">
            <a:spLocks/>
          </p:cNvSpPr>
          <p:nvPr/>
        </p:nvSpPr>
        <p:spPr>
          <a:xfrm>
            <a:off x="240703" y="475245"/>
            <a:ext cx="6598247"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How do we </a:t>
            </a:r>
            <a:r>
              <a:rPr lang="it-IT" dirty="0" err="1">
                <a:ln w="0"/>
                <a:solidFill>
                  <a:schemeClr val="accent1"/>
                </a:solidFill>
                <a:effectLst>
                  <a:outerShdw blurRad="38100" dist="25400" dir="5400000" algn="ctr" rotWithShape="0">
                    <a:srgbClr val="6E747A">
                      <a:alpha val="43000"/>
                    </a:srgbClr>
                  </a:outerShdw>
                </a:effectLst>
              </a:rPr>
              <a:t>connect</a:t>
            </a:r>
            <a:r>
              <a:rPr lang="it-IT" dirty="0">
                <a:ln w="0"/>
                <a:solidFill>
                  <a:schemeClr val="accent1"/>
                </a:solidFill>
                <a:effectLst>
                  <a:outerShdw blurRad="38100" dist="25400" dir="5400000" algn="ctr" rotWithShape="0">
                    <a:srgbClr val="6E747A">
                      <a:alpha val="43000"/>
                    </a:srgbClr>
                  </a:outerShdw>
                </a:effectLst>
              </a:rPr>
              <a:t> the ESP8266 to the pc?</a:t>
            </a:r>
          </a:p>
        </p:txBody>
      </p:sp>
      <p:sp>
        <p:nvSpPr>
          <p:cNvPr id="13" name="Segnaposto contenuto 2">
            <a:extLst>
              <a:ext uri="{FF2B5EF4-FFF2-40B4-BE49-F238E27FC236}">
                <a16:creationId xmlns:a16="http://schemas.microsoft.com/office/drawing/2014/main" id="{7904DA9C-4E27-4DB1-8F36-C4AB19A36D3E}"/>
              </a:ext>
            </a:extLst>
          </p:cNvPr>
          <p:cNvSpPr txBox="1">
            <a:spLocks/>
          </p:cNvSpPr>
          <p:nvPr/>
        </p:nvSpPr>
        <p:spPr>
          <a:xfrm>
            <a:off x="107966" y="1867424"/>
            <a:ext cx="4010169" cy="322363"/>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n w="0"/>
                <a:solidFill>
                  <a:schemeClr val="accent1"/>
                </a:solidFill>
                <a:effectLst>
                  <a:outerShdw blurRad="38100" dist="25400" dir="5400000" algn="ctr" rotWithShape="0">
                    <a:srgbClr val="6E747A">
                      <a:alpha val="43000"/>
                    </a:srgbClr>
                  </a:outerShdw>
                </a:effectLst>
              </a:rPr>
              <a:t>Method 2: The Sleeping Beauty</a:t>
            </a:r>
          </a:p>
        </p:txBody>
      </p:sp>
      <p:pic>
        <p:nvPicPr>
          <p:cNvPr id="15" name="Elemento grafico 14" descr="Salvadanaio">
            <a:extLst>
              <a:ext uri="{FF2B5EF4-FFF2-40B4-BE49-F238E27FC236}">
                <a16:creationId xmlns:a16="http://schemas.microsoft.com/office/drawing/2014/main" id="{D960F505-E6E7-486F-839B-DC803F3707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2909" y="4889790"/>
            <a:ext cx="1492167" cy="1492167"/>
          </a:xfrm>
          <a:prstGeom prst="rect">
            <a:avLst/>
          </a:prstGeom>
        </p:spPr>
      </p:pic>
      <p:sp>
        <p:nvSpPr>
          <p:cNvPr id="17" name="CasellaDiTesto 16">
            <a:extLst>
              <a:ext uri="{FF2B5EF4-FFF2-40B4-BE49-F238E27FC236}">
                <a16:creationId xmlns:a16="http://schemas.microsoft.com/office/drawing/2014/main" id="{6C4516B8-E852-4604-BC46-AE35194771C9}"/>
              </a:ext>
            </a:extLst>
          </p:cNvPr>
          <p:cNvSpPr txBox="1"/>
          <p:nvPr/>
        </p:nvSpPr>
        <p:spPr>
          <a:xfrm>
            <a:off x="38110" y="3898063"/>
            <a:ext cx="4540323" cy="923330"/>
          </a:xfrm>
          <a:prstGeom prst="rect">
            <a:avLst/>
          </a:prstGeom>
          <a:noFill/>
        </p:spPr>
        <p:txBody>
          <a:bodyPr wrap="square" rtlCol="0">
            <a:spAutoFit/>
          </a:bodyPr>
          <a:lstStyle/>
          <a:p>
            <a:pPr marL="285750" indent="-285750" algn="just">
              <a:buFont typeface="Arial" panose="020B0604020202020204" pitchFamily="34" charset="0"/>
              <a:buChar char="•"/>
            </a:pPr>
            <a:r>
              <a:rPr lang="it-IT" dirty="0" err="1"/>
              <a:t>Run</a:t>
            </a:r>
            <a:r>
              <a:rPr lang="it-IT" dirty="0"/>
              <a:t> a jumper </a:t>
            </a:r>
            <a:r>
              <a:rPr lang="it-IT" dirty="0" err="1"/>
              <a:t>wire</a:t>
            </a:r>
            <a:r>
              <a:rPr lang="it-IT" dirty="0"/>
              <a:t> </a:t>
            </a:r>
            <a:r>
              <a:rPr lang="it-IT" dirty="0" err="1"/>
              <a:t>between</a:t>
            </a:r>
            <a:r>
              <a:rPr lang="it-IT" dirty="0"/>
              <a:t> </a:t>
            </a:r>
            <a:r>
              <a:rPr lang="it-IT" b="1" dirty="0"/>
              <a:t>RESET</a:t>
            </a:r>
            <a:r>
              <a:rPr lang="it-IT" dirty="0"/>
              <a:t> and </a:t>
            </a:r>
            <a:r>
              <a:rPr lang="it-IT" b="1" dirty="0"/>
              <a:t>GND</a:t>
            </a:r>
          </a:p>
          <a:p>
            <a:pPr marL="285750" indent="-285750" algn="just">
              <a:buFont typeface="Arial" panose="020B0604020202020204" pitchFamily="34" charset="0"/>
              <a:buChar char="•"/>
            </a:pPr>
            <a:r>
              <a:rPr lang="it-IT" dirty="0" err="1"/>
              <a:t>Proceed</a:t>
            </a:r>
            <a:r>
              <a:rPr lang="it-IT" dirty="0"/>
              <a:t> </a:t>
            </a:r>
            <a:r>
              <a:rPr lang="it-IT" dirty="0" err="1"/>
              <a:t>exactly</a:t>
            </a:r>
            <a:r>
              <a:rPr lang="it-IT" dirty="0"/>
              <a:t> </a:t>
            </a:r>
            <a:r>
              <a:rPr lang="it-IT" dirty="0" err="1"/>
              <a:t>as</a:t>
            </a:r>
            <a:r>
              <a:rPr lang="it-IT" dirty="0"/>
              <a:t> Method 1</a:t>
            </a:r>
          </a:p>
        </p:txBody>
      </p:sp>
      <p:pic>
        <p:nvPicPr>
          <p:cNvPr id="11" name="Immagine 10">
            <a:extLst>
              <a:ext uri="{FF2B5EF4-FFF2-40B4-BE49-F238E27FC236}">
                <a16:creationId xmlns:a16="http://schemas.microsoft.com/office/drawing/2014/main" id="{250550FF-815E-46D7-90F5-EED1450B31D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11113" y="1841351"/>
            <a:ext cx="7872921" cy="3958828"/>
          </a:xfrm>
          <a:prstGeom prst="rect">
            <a:avLst/>
          </a:prstGeom>
        </p:spPr>
      </p:pic>
      <p:sp>
        <p:nvSpPr>
          <p:cNvPr id="12" name="CasellaDiTesto 11">
            <a:extLst>
              <a:ext uri="{FF2B5EF4-FFF2-40B4-BE49-F238E27FC236}">
                <a16:creationId xmlns:a16="http://schemas.microsoft.com/office/drawing/2014/main" id="{54FD6872-8F81-48CA-AF58-0BD217400504}"/>
              </a:ext>
            </a:extLst>
          </p:cNvPr>
          <p:cNvSpPr txBox="1"/>
          <p:nvPr/>
        </p:nvSpPr>
        <p:spPr>
          <a:xfrm>
            <a:off x="240703" y="996314"/>
            <a:ext cx="7384213" cy="646331"/>
          </a:xfrm>
          <a:prstGeom prst="rect">
            <a:avLst/>
          </a:prstGeom>
          <a:noFill/>
        </p:spPr>
        <p:txBody>
          <a:bodyPr wrap="square" rtlCol="0">
            <a:spAutoFit/>
          </a:bodyPr>
          <a:lstStyle/>
          <a:p>
            <a:pPr algn="just"/>
            <a:r>
              <a:rPr lang="it-IT" dirty="0"/>
              <a:t>The Mega </a:t>
            </a:r>
            <a:r>
              <a:rPr lang="it-IT" dirty="0" err="1"/>
              <a:t>has</a:t>
            </a:r>
            <a:r>
              <a:rPr lang="it-IT" dirty="0"/>
              <a:t> a </a:t>
            </a:r>
            <a:r>
              <a:rPr lang="it-IT" dirty="0" err="1"/>
              <a:t>soldered</a:t>
            </a:r>
            <a:r>
              <a:rPr lang="it-IT" dirty="0"/>
              <a:t> </a:t>
            </a:r>
            <a:r>
              <a:rPr lang="it-IT" b="1" dirty="0"/>
              <a:t>ATMEGA2560 </a:t>
            </a:r>
            <a:r>
              <a:rPr lang="it-IT" dirty="0"/>
              <a:t>controller that </a:t>
            </a:r>
            <a:r>
              <a:rPr lang="it-IT" dirty="0" err="1"/>
              <a:t>might</a:t>
            </a:r>
            <a:r>
              <a:rPr lang="it-IT" dirty="0"/>
              <a:t> be </a:t>
            </a:r>
            <a:r>
              <a:rPr lang="it-IT" dirty="0" err="1"/>
              <a:t>little</a:t>
            </a:r>
            <a:r>
              <a:rPr lang="it-IT" dirty="0"/>
              <a:t> bit </a:t>
            </a:r>
            <a:r>
              <a:rPr lang="it-IT" dirty="0" err="1"/>
              <a:t>impractical</a:t>
            </a:r>
            <a:r>
              <a:rPr lang="it-IT" dirty="0"/>
              <a:t> to </a:t>
            </a:r>
            <a:r>
              <a:rPr lang="it-IT" dirty="0" err="1"/>
              <a:t>remove</a:t>
            </a:r>
            <a:r>
              <a:rPr lang="it-IT" dirty="0"/>
              <a:t>.</a:t>
            </a:r>
          </a:p>
        </p:txBody>
      </p:sp>
      <p:sp>
        <p:nvSpPr>
          <p:cNvPr id="16" name="CasellaDiTesto 15">
            <a:extLst>
              <a:ext uri="{FF2B5EF4-FFF2-40B4-BE49-F238E27FC236}">
                <a16:creationId xmlns:a16="http://schemas.microsoft.com/office/drawing/2014/main" id="{94E0D7A1-0202-4EF9-AB35-B2E932592D4B}"/>
              </a:ext>
            </a:extLst>
          </p:cNvPr>
          <p:cNvSpPr txBox="1"/>
          <p:nvPr/>
        </p:nvSpPr>
        <p:spPr>
          <a:xfrm>
            <a:off x="240703" y="2317056"/>
            <a:ext cx="3804247" cy="1200329"/>
          </a:xfrm>
          <a:prstGeom prst="rect">
            <a:avLst/>
          </a:prstGeom>
          <a:noFill/>
        </p:spPr>
        <p:txBody>
          <a:bodyPr wrap="square" rtlCol="0">
            <a:spAutoFit/>
          </a:bodyPr>
          <a:lstStyle/>
          <a:p>
            <a:pPr algn="just"/>
            <a:r>
              <a:rPr lang="it-IT" dirty="0" err="1"/>
              <a:t>If</a:t>
            </a:r>
            <a:r>
              <a:rPr lang="it-IT" dirty="0"/>
              <a:t> we </a:t>
            </a:r>
            <a:r>
              <a:rPr lang="it-IT" dirty="0" err="1"/>
              <a:t>can’t</a:t>
            </a:r>
            <a:r>
              <a:rPr lang="it-IT" dirty="0"/>
              <a:t> </a:t>
            </a:r>
            <a:r>
              <a:rPr lang="it-IT" dirty="0" err="1"/>
              <a:t>remove</a:t>
            </a:r>
            <a:r>
              <a:rPr lang="it-IT" dirty="0"/>
              <a:t> the controller </a:t>
            </a:r>
            <a:r>
              <a:rPr lang="it-IT" dirty="0" err="1"/>
              <a:t>itself</a:t>
            </a:r>
            <a:r>
              <a:rPr lang="it-IT" dirty="0"/>
              <a:t> we can just silence it </a:t>
            </a:r>
            <a:r>
              <a:rPr lang="it-IT" dirty="0" err="1"/>
              <a:t>when</a:t>
            </a:r>
            <a:r>
              <a:rPr lang="it-IT" dirty="0"/>
              <a:t> we need to </a:t>
            </a:r>
            <a:r>
              <a:rPr lang="it-IT" dirty="0" err="1"/>
              <a:t>speak</a:t>
            </a:r>
            <a:r>
              <a:rPr lang="it-IT" dirty="0"/>
              <a:t> with the ESP8266 by grounding </a:t>
            </a:r>
            <a:r>
              <a:rPr lang="it-IT" dirty="0" err="1"/>
              <a:t>it’s</a:t>
            </a:r>
            <a:r>
              <a:rPr lang="it-IT" dirty="0"/>
              <a:t> reset signal.</a:t>
            </a:r>
          </a:p>
        </p:txBody>
      </p:sp>
      <p:cxnSp>
        <p:nvCxnSpPr>
          <p:cNvPr id="18" name="Connettore 2 17">
            <a:extLst>
              <a:ext uri="{FF2B5EF4-FFF2-40B4-BE49-F238E27FC236}">
                <a16:creationId xmlns:a16="http://schemas.microsoft.com/office/drawing/2014/main" id="{F0356EE3-AFB0-4048-8AAA-BB19B7A214FD}"/>
              </a:ext>
            </a:extLst>
          </p:cNvPr>
          <p:cNvCxnSpPr>
            <a:cxnSpLocks/>
          </p:cNvCxnSpPr>
          <p:nvPr/>
        </p:nvCxnSpPr>
        <p:spPr>
          <a:xfrm>
            <a:off x="6580969" y="5287437"/>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7C5D108-BF9B-4D3D-8BB3-93B8B59662F0}"/>
              </a:ext>
            </a:extLst>
          </p:cNvPr>
          <p:cNvCxnSpPr>
            <a:cxnSpLocks/>
          </p:cNvCxnSpPr>
          <p:nvPr/>
        </p:nvCxnSpPr>
        <p:spPr>
          <a:xfrm>
            <a:off x="7148782" y="5287436"/>
            <a:ext cx="567813" cy="3097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77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14" name="Immagine 13">
            <a:extLst>
              <a:ext uri="{FF2B5EF4-FFF2-40B4-BE49-F238E27FC236}">
                <a16:creationId xmlns:a16="http://schemas.microsoft.com/office/drawing/2014/main" id="{04058D39-C298-49FB-A0ED-0CC79640CAB6}"/>
              </a:ext>
            </a:extLst>
          </p:cNvPr>
          <p:cNvPicPr>
            <a:picLocks noChangeAspect="1"/>
          </p:cNvPicPr>
          <p:nvPr/>
        </p:nvPicPr>
        <p:blipFill>
          <a:blip r:embed="rId2"/>
          <a:stretch>
            <a:fillRect/>
          </a:stretch>
        </p:blipFill>
        <p:spPr>
          <a:xfrm>
            <a:off x="5902781" y="2670950"/>
            <a:ext cx="4631869" cy="3359736"/>
          </a:xfrm>
          <a:prstGeom prst="rect">
            <a:avLst/>
          </a:prstGeom>
        </p:spPr>
      </p:pic>
      <p:pic>
        <p:nvPicPr>
          <p:cNvPr id="18" name="Immagine 17">
            <a:extLst>
              <a:ext uri="{FF2B5EF4-FFF2-40B4-BE49-F238E27FC236}">
                <a16:creationId xmlns:a16="http://schemas.microsoft.com/office/drawing/2014/main" id="{5DB12B2C-D552-49FE-9484-7E7BE907EEFF}"/>
              </a:ext>
            </a:extLst>
          </p:cNvPr>
          <p:cNvPicPr>
            <a:picLocks noChangeAspect="1"/>
          </p:cNvPicPr>
          <p:nvPr/>
        </p:nvPicPr>
        <p:blipFill rotWithShape="1">
          <a:blip r:embed="rId3"/>
          <a:srcRect l="59938" t="2504" r="8858" b="15896"/>
          <a:stretch/>
        </p:blipFill>
        <p:spPr>
          <a:xfrm>
            <a:off x="293643" y="203767"/>
            <a:ext cx="4030707" cy="5929287"/>
          </a:xfrm>
          <a:prstGeom prst="rect">
            <a:avLst/>
          </a:prstGeom>
        </p:spPr>
      </p:pic>
      <p:sp>
        <p:nvSpPr>
          <p:cNvPr id="19" name="CasellaDiTesto 18">
            <a:extLst>
              <a:ext uri="{FF2B5EF4-FFF2-40B4-BE49-F238E27FC236}">
                <a16:creationId xmlns:a16="http://schemas.microsoft.com/office/drawing/2014/main" id="{4EA10444-6DD4-4C90-B370-BF29AB23B5D5}"/>
              </a:ext>
            </a:extLst>
          </p:cNvPr>
          <p:cNvSpPr txBox="1"/>
          <p:nvPr/>
        </p:nvSpPr>
        <p:spPr>
          <a:xfrm>
            <a:off x="4590400" y="954533"/>
            <a:ext cx="6053830" cy="1477328"/>
          </a:xfrm>
          <a:prstGeom prst="rect">
            <a:avLst/>
          </a:prstGeom>
          <a:noFill/>
        </p:spPr>
        <p:txBody>
          <a:bodyPr wrap="square" rtlCol="0">
            <a:spAutoFit/>
          </a:bodyPr>
          <a:lstStyle/>
          <a:p>
            <a:pPr algn="just"/>
            <a:r>
              <a:rPr lang="it-IT" dirty="0" err="1"/>
              <a:t>Now</a:t>
            </a:r>
            <a:r>
              <a:rPr lang="it-IT" dirty="0"/>
              <a:t> we can </a:t>
            </a:r>
            <a:r>
              <a:rPr lang="it-IT" dirty="0" err="1"/>
              <a:t>finally</a:t>
            </a:r>
            <a:r>
              <a:rPr lang="it-IT" dirty="0"/>
              <a:t> </a:t>
            </a:r>
            <a:r>
              <a:rPr lang="it-IT" dirty="0" err="1"/>
              <a:t>proceed</a:t>
            </a:r>
            <a:r>
              <a:rPr lang="it-IT" dirty="0"/>
              <a:t> to flash the AT firmware on the </a:t>
            </a:r>
            <a:r>
              <a:rPr lang="it-IT" b="1" dirty="0"/>
              <a:t>ESP-WROOM02.</a:t>
            </a:r>
          </a:p>
          <a:p>
            <a:pPr algn="just"/>
            <a:endParaRPr lang="it-IT" b="1" dirty="0"/>
          </a:p>
          <a:p>
            <a:pPr algn="just"/>
            <a:r>
              <a:rPr lang="it-IT" dirty="0"/>
              <a:t>The AT firmware </a:t>
            </a:r>
            <a:r>
              <a:rPr lang="it-IT" dirty="0" err="1"/>
              <a:t>comes</a:t>
            </a:r>
            <a:r>
              <a:rPr lang="it-IT" dirty="0"/>
              <a:t> with a </a:t>
            </a:r>
            <a:r>
              <a:rPr lang="it-IT" dirty="0" err="1"/>
              <a:t>bunch</a:t>
            </a:r>
            <a:r>
              <a:rPr lang="it-IT" dirty="0"/>
              <a:t> of </a:t>
            </a:r>
            <a:r>
              <a:rPr lang="it-IT" dirty="0" err="1"/>
              <a:t>files</a:t>
            </a:r>
            <a:r>
              <a:rPr lang="it-IT" dirty="0"/>
              <a:t> to be </a:t>
            </a:r>
            <a:r>
              <a:rPr lang="it-IT" dirty="0" err="1"/>
              <a:t>flashed</a:t>
            </a:r>
            <a:r>
              <a:rPr lang="it-IT" dirty="0"/>
              <a:t> </a:t>
            </a:r>
            <a:r>
              <a:rPr lang="it-IT" dirty="0" err="1"/>
              <a:t>at</a:t>
            </a:r>
            <a:r>
              <a:rPr lang="it-IT" dirty="0"/>
              <a:t> </a:t>
            </a:r>
            <a:r>
              <a:rPr lang="it-IT" dirty="0" err="1"/>
              <a:t>different</a:t>
            </a:r>
            <a:r>
              <a:rPr lang="it-IT" dirty="0"/>
              <a:t> positions in the </a:t>
            </a:r>
            <a:r>
              <a:rPr lang="it-IT" dirty="0" err="1"/>
              <a:t>memory</a:t>
            </a:r>
            <a:r>
              <a:rPr lang="it-IT" dirty="0"/>
              <a:t> </a:t>
            </a:r>
            <a:r>
              <a:rPr lang="it-IT" dirty="0" err="1"/>
              <a:t>map</a:t>
            </a:r>
            <a:endParaRPr lang="it-IT" dirty="0"/>
          </a:p>
        </p:txBody>
      </p:sp>
    </p:spTree>
    <p:extLst>
      <p:ext uri="{BB962C8B-B14F-4D97-AF65-F5344CB8AC3E}">
        <p14:creationId xmlns:p14="http://schemas.microsoft.com/office/powerpoint/2010/main" val="29070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pic>
        <p:nvPicPr>
          <p:cNvPr id="2" name="Immagine 1">
            <a:extLst>
              <a:ext uri="{FF2B5EF4-FFF2-40B4-BE49-F238E27FC236}">
                <a16:creationId xmlns:a16="http://schemas.microsoft.com/office/drawing/2014/main" id="{29FC3193-80A2-4A54-AF80-4F3D885D3BBF}"/>
              </a:ext>
            </a:extLst>
          </p:cNvPr>
          <p:cNvPicPr>
            <a:picLocks noChangeAspect="1"/>
          </p:cNvPicPr>
          <p:nvPr/>
        </p:nvPicPr>
        <p:blipFill>
          <a:blip r:embed="rId2"/>
          <a:stretch>
            <a:fillRect/>
          </a:stretch>
        </p:blipFill>
        <p:spPr>
          <a:xfrm>
            <a:off x="592249" y="420580"/>
            <a:ext cx="4136439" cy="5515252"/>
          </a:xfrm>
          <a:prstGeom prst="rect">
            <a:avLst/>
          </a:prstGeom>
        </p:spPr>
      </p:pic>
      <p:sp>
        <p:nvSpPr>
          <p:cNvPr id="18" name="Ovale 17">
            <a:extLst>
              <a:ext uri="{FF2B5EF4-FFF2-40B4-BE49-F238E27FC236}">
                <a16:creationId xmlns:a16="http://schemas.microsoft.com/office/drawing/2014/main" id="{869F7106-4E46-4759-93E9-3306613BE885}"/>
              </a:ext>
            </a:extLst>
          </p:cNvPr>
          <p:cNvSpPr/>
          <p:nvPr/>
        </p:nvSpPr>
        <p:spPr>
          <a:xfrm>
            <a:off x="2527320" y="2267723"/>
            <a:ext cx="1375303" cy="137530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2x 18650 Li-ion cells</a:t>
            </a:r>
          </a:p>
          <a:p>
            <a:pPr lvl="1"/>
            <a:r>
              <a:rPr lang="it-IT"/>
              <a:t>3.6V each (actually almost 4V when fully charged)</a:t>
            </a:r>
          </a:p>
          <a:p>
            <a:pPr lvl="1"/>
            <a:r>
              <a:rPr lang="it-IT" b="1">
                <a:solidFill>
                  <a:srgbClr val="C00000"/>
                </a:solidFill>
              </a:rPr>
              <a:t>!!Faulty battery socket can make them</a:t>
            </a:r>
            <a:br>
              <a:rPr lang="it-IT" b="1">
                <a:solidFill>
                  <a:srgbClr val="C00000"/>
                </a:solidFill>
              </a:rPr>
            </a:br>
            <a:r>
              <a:rPr lang="it-IT" b="1">
                <a:solidFill>
                  <a:srgbClr val="C00000"/>
                </a:solidFill>
              </a:rPr>
              <a:t>catch fire!!</a:t>
            </a:r>
          </a:p>
          <a:p>
            <a:pPr lvl="2"/>
            <a:r>
              <a:rPr lang="it-IT"/>
              <a:t>But as long as you’re careful it should be ok</a:t>
            </a:r>
          </a:p>
          <a:p>
            <a:pPr lvl="1"/>
            <a:endParaRPr lang="it-IT"/>
          </a:p>
          <a:p>
            <a:pPr lvl="1"/>
            <a:endParaRPr lang="it-IT"/>
          </a:p>
        </p:txBody>
      </p:sp>
      <p:pic>
        <p:nvPicPr>
          <p:cNvPr id="8" name="Immagine 7">
            <a:extLst>
              <a:ext uri="{FF2B5EF4-FFF2-40B4-BE49-F238E27FC236}">
                <a16:creationId xmlns:a16="http://schemas.microsoft.com/office/drawing/2014/main" id="{B9FD88A6-AF0A-4A6E-847C-764F4B53F8AA}"/>
              </a:ext>
            </a:extLst>
          </p:cNvPr>
          <p:cNvPicPr>
            <a:picLocks noChangeAspect="1"/>
          </p:cNvPicPr>
          <p:nvPr/>
        </p:nvPicPr>
        <p:blipFill rotWithShape="1">
          <a:blip r:embed="rId3">
            <a:clrChange>
              <a:clrFrom>
                <a:srgbClr val="FFFFFF"/>
              </a:clrFrom>
              <a:clrTo>
                <a:srgbClr val="FFFFFF">
                  <a:alpha val="0"/>
                </a:srgbClr>
              </a:clrTo>
            </a:clrChange>
          </a:blip>
          <a:srcRect l="54054" t="13926" r="16433" b="7980"/>
          <a:stretch/>
        </p:blipFill>
        <p:spPr>
          <a:xfrm>
            <a:off x="7506950" y="3057402"/>
            <a:ext cx="1161207" cy="3072703"/>
          </a:xfrm>
          <a:prstGeom prst="rect">
            <a:avLst/>
          </a:prstGeom>
        </p:spPr>
      </p:pic>
    </p:spTree>
    <p:extLst>
      <p:ext uri="{BB962C8B-B14F-4D97-AF65-F5344CB8AC3E}">
        <p14:creationId xmlns:p14="http://schemas.microsoft.com/office/powerpoint/2010/main" val="422281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2329938" y="927702"/>
            <a:ext cx="6522190" cy="923330"/>
          </a:xfrm>
          <a:prstGeom prst="rect">
            <a:avLst/>
          </a:prstGeom>
          <a:noFill/>
        </p:spPr>
        <p:txBody>
          <a:bodyPr wrap="square" rtlCol="0">
            <a:spAutoFit/>
          </a:bodyPr>
          <a:lstStyle/>
          <a:p>
            <a:pPr algn="just"/>
            <a:r>
              <a:rPr lang="it-IT" dirty="0"/>
              <a:t>The </a:t>
            </a:r>
            <a:r>
              <a:rPr lang="it-IT" dirty="0" err="1"/>
              <a:t>documentation</a:t>
            </a:r>
            <a:r>
              <a:rPr lang="it-IT" dirty="0"/>
              <a:t> by </a:t>
            </a:r>
            <a:r>
              <a:rPr lang="it-IT" dirty="0" err="1"/>
              <a:t>Espressif</a:t>
            </a:r>
            <a:r>
              <a:rPr lang="it-IT" dirty="0"/>
              <a:t> </a:t>
            </a:r>
            <a:r>
              <a:rPr lang="it-IT" dirty="0" err="1"/>
              <a:t>helps</a:t>
            </a:r>
            <a:r>
              <a:rPr lang="it-IT" dirty="0"/>
              <a:t> to </a:t>
            </a:r>
            <a:r>
              <a:rPr lang="it-IT" dirty="0" err="1"/>
              <a:t>choose</a:t>
            </a:r>
            <a:r>
              <a:rPr lang="it-IT" dirty="0"/>
              <a:t> </a:t>
            </a:r>
            <a:r>
              <a:rPr lang="it-IT" dirty="0" err="1"/>
              <a:t>which</a:t>
            </a:r>
            <a:r>
              <a:rPr lang="it-IT" dirty="0"/>
              <a:t> .bin </a:t>
            </a:r>
            <a:r>
              <a:rPr lang="it-IT" dirty="0" err="1"/>
              <a:t>is</a:t>
            </a:r>
            <a:r>
              <a:rPr lang="it-IT" dirty="0"/>
              <a:t> </a:t>
            </a:r>
            <a:r>
              <a:rPr lang="it-IT" dirty="0" err="1"/>
              <a:t>flashed</a:t>
            </a:r>
            <a:r>
              <a:rPr lang="it-IT" dirty="0"/>
              <a:t> to </a:t>
            </a:r>
            <a:r>
              <a:rPr lang="it-IT" dirty="0" err="1"/>
              <a:t>which</a:t>
            </a:r>
            <a:r>
              <a:rPr lang="it-IT" dirty="0"/>
              <a:t> </a:t>
            </a:r>
            <a:r>
              <a:rPr lang="it-IT" dirty="0" err="1"/>
              <a:t>memory</a:t>
            </a:r>
            <a:r>
              <a:rPr lang="it-IT" dirty="0"/>
              <a:t> address </a:t>
            </a:r>
            <a:r>
              <a:rPr lang="it-IT" dirty="0" err="1"/>
              <a:t>as</a:t>
            </a:r>
            <a:r>
              <a:rPr lang="it-IT" dirty="0"/>
              <a:t> </a:t>
            </a:r>
            <a:r>
              <a:rPr lang="it-IT" dirty="0" err="1"/>
              <a:t>memory</a:t>
            </a:r>
            <a:r>
              <a:rPr lang="it-IT" dirty="0"/>
              <a:t> can be </a:t>
            </a:r>
            <a:r>
              <a:rPr lang="it-IT" dirty="0" err="1"/>
              <a:t>organized</a:t>
            </a:r>
            <a:r>
              <a:rPr lang="it-IT" dirty="0"/>
              <a:t> </a:t>
            </a:r>
            <a:r>
              <a:rPr lang="it-IT" dirty="0" err="1"/>
              <a:t>differently</a:t>
            </a:r>
            <a:r>
              <a:rPr lang="it-IT" dirty="0"/>
              <a:t> from package to package</a:t>
            </a:r>
          </a:p>
        </p:txBody>
      </p:sp>
      <p:pic>
        <p:nvPicPr>
          <p:cNvPr id="2" name="Immagine 1">
            <a:extLst>
              <a:ext uri="{FF2B5EF4-FFF2-40B4-BE49-F238E27FC236}">
                <a16:creationId xmlns:a16="http://schemas.microsoft.com/office/drawing/2014/main" id="{9DA90EE8-8CC4-41F1-8162-6195FFA3997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51221" y="2218617"/>
            <a:ext cx="7100224" cy="3812069"/>
          </a:xfrm>
          <a:prstGeom prst="rect">
            <a:avLst/>
          </a:prstGeom>
        </p:spPr>
      </p:pic>
      <p:pic>
        <p:nvPicPr>
          <p:cNvPr id="6" name="Immagine 5">
            <a:extLst>
              <a:ext uri="{FF2B5EF4-FFF2-40B4-BE49-F238E27FC236}">
                <a16:creationId xmlns:a16="http://schemas.microsoft.com/office/drawing/2014/main" id="{067442B1-D984-4AB8-A504-E8EDD97975B6}"/>
              </a:ext>
            </a:extLst>
          </p:cNvPr>
          <p:cNvPicPr>
            <a:picLocks noChangeAspect="1"/>
          </p:cNvPicPr>
          <p:nvPr/>
        </p:nvPicPr>
        <p:blipFill>
          <a:blip r:embed="rId3"/>
          <a:stretch>
            <a:fillRect/>
          </a:stretch>
        </p:blipFill>
        <p:spPr>
          <a:xfrm>
            <a:off x="240703" y="1193800"/>
            <a:ext cx="2013762" cy="4866592"/>
          </a:xfrm>
          <a:prstGeom prst="rect">
            <a:avLst/>
          </a:prstGeom>
        </p:spPr>
      </p:pic>
    </p:spTree>
    <p:extLst>
      <p:ext uri="{BB962C8B-B14F-4D97-AF65-F5344CB8AC3E}">
        <p14:creationId xmlns:p14="http://schemas.microsoft.com/office/powerpoint/2010/main" val="359078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9" name="CasellaDiTesto 18">
            <a:extLst>
              <a:ext uri="{FF2B5EF4-FFF2-40B4-BE49-F238E27FC236}">
                <a16:creationId xmlns:a16="http://schemas.microsoft.com/office/drawing/2014/main" id="{4EA10444-6DD4-4C90-B370-BF29AB23B5D5}"/>
              </a:ext>
            </a:extLst>
          </p:cNvPr>
          <p:cNvSpPr txBox="1"/>
          <p:nvPr/>
        </p:nvSpPr>
        <p:spPr>
          <a:xfrm>
            <a:off x="4300344" y="224229"/>
            <a:ext cx="4508375" cy="2031325"/>
          </a:xfrm>
          <a:prstGeom prst="rect">
            <a:avLst/>
          </a:prstGeom>
          <a:noFill/>
        </p:spPr>
        <p:txBody>
          <a:bodyPr wrap="square" rtlCol="0">
            <a:spAutoFit/>
          </a:bodyPr>
          <a:lstStyle/>
          <a:p>
            <a:pPr algn="just"/>
            <a:r>
              <a:rPr lang="it-IT" dirty="0"/>
              <a:t>Just </a:t>
            </a:r>
            <a:r>
              <a:rPr lang="it-IT" dirty="0" err="1"/>
              <a:t>define</a:t>
            </a:r>
            <a:r>
              <a:rPr lang="it-IT" dirty="0"/>
              <a:t> </a:t>
            </a:r>
            <a:r>
              <a:rPr lang="it-IT" dirty="0" err="1"/>
              <a:t>your</a:t>
            </a:r>
            <a:r>
              <a:rPr lang="it-IT" dirty="0"/>
              <a:t> </a:t>
            </a:r>
            <a:r>
              <a:rPr lang="it-IT" dirty="0" err="1"/>
              <a:t>memory</a:t>
            </a:r>
            <a:r>
              <a:rPr lang="it-IT" dirty="0"/>
              <a:t> </a:t>
            </a:r>
            <a:r>
              <a:rPr lang="it-IT" dirty="0" err="1"/>
              <a:t>map</a:t>
            </a:r>
            <a:r>
              <a:rPr lang="it-IT" dirty="0"/>
              <a:t> </a:t>
            </a:r>
            <a:r>
              <a:rPr lang="it-IT" dirty="0" err="1"/>
              <a:t>flashing</a:t>
            </a:r>
            <a:r>
              <a:rPr lang="it-IT" dirty="0"/>
              <a:t> schedule and a </a:t>
            </a:r>
            <a:r>
              <a:rPr lang="it-IT" dirty="0" err="1"/>
              <a:t>few</a:t>
            </a:r>
            <a:r>
              <a:rPr lang="it-IT" dirty="0"/>
              <a:t> </a:t>
            </a:r>
            <a:r>
              <a:rPr lang="it-IT" dirty="0" err="1"/>
              <a:t>parameters</a:t>
            </a:r>
            <a:r>
              <a:rPr lang="it-IT" dirty="0"/>
              <a:t> like</a:t>
            </a:r>
          </a:p>
          <a:p>
            <a:pPr marL="285750" indent="-285750" algn="just">
              <a:buFont typeface="Arial" panose="020B0604020202020204" pitchFamily="34" charset="0"/>
              <a:buChar char="•"/>
            </a:pPr>
            <a:r>
              <a:rPr lang="it-IT" dirty="0"/>
              <a:t>the communication port </a:t>
            </a:r>
            <a:r>
              <a:rPr lang="it-IT" dirty="0" err="1"/>
              <a:t>you’re</a:t>
            </a:r>
            <a:r>
              <a:rPr lang="it-IT" dirty="0"/>
              <a:t> </a:t>
            </a:r>
            <a:r>
              <a:rPr lang="it-IT" dirty="0" err="1"/>
              <a:t>using</a:t>
            </a:r>
            <a:endParaRPr lang="it-IT" dirty="0"/>
          </a:p>
          <a:p>
            <a:pPr marL="285750" indent="-285750" algn="just">
              <a:buFont typeface="Arial" panose="020B0604020202020204" pitchFamily="34" charset="0"/>
              <a:buChar char="•"/>
            </a:pPr>
            <a:r>
              <a:rPr lang="it-IT" dirty="0"/>
              <a:t>the baud rate</a:t>
            </a:r>
          </a:p>
          <a:p>
            <a:pPr marL="285750" indent="-285750" algn="just">
              <a:buFont typeface="Arial" panose="020B0604020202020204" pitchFamily="34" charset="0"/>
              <a:buChar char="•"/>
            </a:pPr>
            <a:r>
              <a:rPr lang="it-IT" dirty="0" err="1"/>
              <a:t>various</a:t>
            </a:r>
            <a:r>
              <a:rPr lang="it-IT" dirty="0"/>
              <a:t> </a:t>
            </a:r>
            <a:r>
              <a:rPr lang="it-IT" dirty="0" err="1"/>
              <a:t>characteristics</a:t>
            </a:r>
            <a:r>
              <a:rPr lang="it-IT" dirty="0"/>
              <a:t> of the ESP8266 package can be </a:t>
            </a:r>
            <a:r>
              <a:rPr lang="it-IT" dirty="0" err="1"/>
              <a:t>detected</a:t>
            </a:r>
            <a:r>
              <a:rPr lang="it-IT" dirty="0"/>
              <a:t> </a:t>
            </a:r>
            <a:r>
              <a:rPr lang="it-IT" dirty="0" err="1"/>
              <a:t>automatically</a:t>
            </a:r>
            <a:r>
              <a:rPr lang="it-IT" dirty="0"/>
              <a:t> by the </a:t>
            </a:r>
            <a:r>
              <a:rPr lang="it-IT" dirty="0" err="1"/>
              <a:t>tool</a:t>
            </a:r>
            <a:endParaRPr lang="it-IT" dirty="0"/>
          </a:p>
        </p:txBody>
      </p:sp>
      <p:pic>
        <p:nvPicPr>
          <p:cNvPr id="7" name="Immagine 6">
            <a:extLst>
              <a:ext uri="{FF2B5EF4-FFF2-40B4-BE49-F238E27FC236}">
                <a16:creationId xmlns:a16="http://schemas.microsoft.com/office/drawing/2014/main" id="{36138994-EC54-4B46-96F7-CAAFAFC7E8DC}"/>
              </a:ext>
            </a:extLst>
          </p:cNvPr>
          <p:cNvPicPr>
            <a:picLocks noChangeAspect="1"/>
          </p:cNvPicPr>
          <p:nvPr/>
        </p:nvPicPr>
        <p:blipFill>
          <a:blip r:embed="rId2"/>
          <a:stretch>
            <a:fillRect/>
          </a:stretch>
        </p:blipFill>
        <p:spPr>
          <a:xfrm>
            <a:off x="534187" y="191442"/>
            <a:ext cx="3686283" cy="5868950"/>
          </a:xfrm>
          <a:prstGeom prst="rect">
            <a:avLst/>
          </a:prstGeom>
        </p:spPr>
      </p:pic>
      <p:pic>
        <p:nvPicPr>
          <p:cNvPr id="11" name="Immagine 10">
            <a:extLst>
              <a:ext uri="{FF2B5EF4-FFF2-40B4-BE49-F238E27FC236}">
                <a16:creationId xmlns:a16="http://schemas.microsoft.com/office/drawing/2014/main" id="{C88D84C8-9493-48B8-8467-57984DCCA577}"/>
              </a:ext>
            </a:extLst>
          </p:cNvPr>
          <p:cNvPicPr>
            <a:picLocks noChangeAspect="1"/>
          </p:cNvPicPr>
          <p:nvPr/>
        </p:nvPicPr>
        <p:blipFill>
          <a:blip r:embed="rId3"/>
          <a:stretch>
            <a:fillRect/>
          </a:stretch>
        </p:blipFill>
        <p:spPr>
          <a:xfrm>
            <a:off x="5310292" y="3063728"/>
            <a:ext cx="6235037" cy="2982651"/>
          </a:xfrm>
          <a:prstGeom prst="rect">
            <a:avLst/>
          </a:prstGeom>
        </p:spPr>
      </p:pic>
      <p:sp>
        <p:nvSpPr>
          <p:cNvPr id="13" name="CasellaDiTesto 12">
            <a:extLst>
              <a:ext uri="{FF2B5EF4-FFF2-40B4-BE49-F238E27FC236}">
                <a16:creationId xmlns:a16="http://schemas.microsoft.com/office/drawing/2014/main" id="{C07197AD-420D-4081-9E09-A424CE1B1163}"/>
              </a:ext>
            </a:extLst>
          </p:cNvPr>
          <p:cNvSpPr txBox="1"/>
          <p:nvPr/>
        </p:nvSpPr>
        <p:spPr>
          <a:xfrm>
            <a:off x="4508439" y="2401704"/>
            <a:ext cx="7200775" cy="646331"/>
          </a:xfrm>
          <a:prstGeom prst="rect">
            <a:avLst/>
          </a:prstGeom>
          <a:noFill/>
        </p:spPr>
        <p:txBody>
          <a:bodyPr wrap="square" rtlCol="0">
            <a:spAutoFit/>
          </a:bodyPr>
          <a:lstStyle/>
          <a:p>
            <a:pPr algn="just"/>
            <a:r>
              <a:rPr lang="it-IT" dirty="0"/>
              <a:t>it can take a </a:t>
            </a:r>
            <a:r>
              <a:rPr lang="it-IT" dirty="0" err="1"/>
              <a:t>while</a:t>
            </a:r>
            <a:r>
              <a:rPr lang="it-IT" dirty="0"/>
              <a:t> to figure out the correct settings and the correct firmware </a:t>
            </a:r>
            <a:r>
              <a:rPr lang="it-IT" dirty="0" err="1"/>
              <a:t>version</a:t>
            </a:r>
            <a:r>
              <a:rPr lang="it-IT" dirty="0"/>
              <a:t> to use for </a:t>
            </a:r>
            <a:r>
              <a:rPr lang="it-IT" dirty="0" err="1"/>
              <a:t>your</a:t>
            </a:r>
            <a:r>
              <a:rPr lang="it-IT" dirty="0"/>
              <a:t> </a:t>
            </a:r>
            <a:r>
              <a:rPr lang="it-IT" dirty="0" err="1"/>
              <a:t>specific</a:t>
            </a:r>
            <a:r>
              <a:rPr lang="it-IT" dirty="0"/>
              <a:t> chip.</a:t>
            </a:r>
          </a:p>
        </p:txBody>
      </p:sp>
    </p:spTree>
    <p:extLst>
      <p:ext uri="{BB962C8B-B14F-4D97-AF65-F5344CB8AC3E}">
        <p14:creationId xmlns:p14="http://schemas.microsoft.com/office/powerpoint/2010/main" val="3164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pic>
        <p:nvPicPr>
          <p:cNvPr id="5" name="Immagine 4">
            <a:extLst>
              <a:ext uri="{FF2B5EF4-FFF2-40B4-BE49-F238E27FC236}">
                <a16:creationId xmlns:a16="http://schemas.microsoft.com/office/drawing/2014/main" id="{7AE28FFA-A8A4-4C84-91D8-CD61BCBCAFA8}"/>
              </a:ext>
            </a:extLst>
          </p:cNvPr>
          <p:cNvPicPr>
            <a:picLocks noChangeAspect="1"/>
          </p:cNvPicPr>
          <p:nvPr/>
        </p:nvPicPr>
        <p:blipFill>
          <a:blip r:embed="rId2"/>
          <a:stretch>
            <a:fillRect/>
          </a:stretch>
        </p:blipFill>
        <p:spPr>
          <a:xfrm>
            <a:off x="208627" y="914423"/>
            <a:ext cx="8579774" cy="4826123"/>
          </a:xfrm>
          <a:prstGeom prst="rect">
            <a:avLst/>
          </a:prstGeom>
        </p:spPr>
      </p:pic>
      <p:sp>
        <p:nvSpPr>
          <p:cNvPr id="12" name="CasellaDiTesto 11">
            <a:extLst>
              <a:ext uri="{FF2B5EF4-FFF2-40B4-BE49-F238E27FC236}">
                <a16:creationId xmlns:a16="http://schemas.microsoft.com/office/drawing/2014/main" id="{7C35BAB1-4EF4-4F95-A27C-813DB7F62D99}"/>
              </a:ext>
            </a:extLst>
          </p:cNvPr>
          <p:cNvSpPr txBox="1"/>
          <p:nvPr/>
        </p:nvSpPr>
        <p:spPr>
          <a:xfrm>
            <a:off x="8918629" y="1859339"/>
            <a:ext cx="3120971" cy="3139321"/>
          </a:xfrm>
          <a:prstGeom prst="rect">
            <a:avLst/>
          </a:prstGeom>
          <a:noFill/>
        </p:spPr>
        <p:txBody>
          <a:bodyPr wrap="square" rtlCol="0">
            <a:spAutoFit/>
          </a:bodyPr>
          <a:lstStyle/>
          <a:p>
            <a:pPr algn="just"/>
            <a:r>
              <a:rPr lang="it-IT" dirty="0" err="1"/>
              <a:t>If</a:t>
            </a:r>
            <a:r>
              <a:rPr lang="it-IT" dirty="0"/>
              <a:t> the firmware </a:t>
            </a:r>
            <a:r>
              <a:rPr lang="it-IT" dirty="0" err="1"/>
              <a:t>is</a:t>
            </a:r>
            <a:r>
              <a:rPr lang="it-IT" dirty="0"/>
              <a:t> </a:t>
            </a:r>
            <a:r>
              <a:rPr lang="it-IT" dirty="0" err="1"/>
              <a:t>flashed</a:t>
            </a:r>
            <a:r>
              <a:rPr lang="it-IT" dirty="0"/>
              <a:t> </a:t>
            </a:r>
            <a:r>
              <a:rPr lang="it-IT" dirty="0" err="1"/>
              <a:t>correctly</a:t>
            </a:r>
            <a:r>
              <a:rPr lang="it-IT" dirty="0"/>
              <a:t>, </a:t>
            </a:r>
            <a:r>
              <a:rPr lang="it-IT" dirty="0" err="1"/>
              <a:t>when</a:t>
            </a:r>
            <a:r>
              <a:rPr lang="it-IT" dirty="0"/>
              <a:t> </a:t>
            </a:r>
            <a:r>
              <a:rPr lang="it-IT" dirty="0" err="1"/>
              <a:t>sending</a:t>
            </a:r>
            <a:r>
              <a:rPr lang="it-IT" dirty="0"/>
              <a:t> the </a:t>
            </a:r>
            <a:r>
              <a:rPr lang="it-IT" dirty="0" err="1"/>
              <a:t>command</a:t>
            </a:r>
            <a:r>
              <a:rPr lang="it-IT" dirty="0"/>
              <a:t> </a:t>
            </a:r>
            <a:r>
              <a:rPr lang="it-IT" b="1" dirty="0"/>
              <a:t>AT+GMR? </a:t>
            </a:r>
            <a:r>
              <a:rPr lang="it-IT" dirty="0"/>
              <a:t>on serial the ESP8266 </a:t>
            </a:r>
            <a:r>
              <a:rPr lang="it-IT" dirty="0" err="1"/>
              <a:t>should</a:t>
            </a:r>
            <a:r>
              <a:rPr lang="it-IT" dirty="0"/>
              <a:t> </a:t>
            </a:r>
            <a:r>
              <a:rPr lang="it-IT" dirty="0" err="1"/>
              <a:t>reply</a:t>
            </a:r>
            <a:r>
              <a:rPr lang="it-IT" dirty="0"/>
              <a:t> with the </a:t>
            </a:r>
            <a:r>
              <a:rPr lang="it-IT" dirty="0" err="1"/>
              <a:t>current</a:t>
            </a:r>
            <a:r>
              <a:rPr lang="it-IT" dirty="0"/>
              <a:t> firmware </a:t>
            </a:r>
            <a:r>
              <a:rPr lang="it-IT" dirty="0" err="1"/>
              <a:t>version</a:t>
            </a:r>
            <a:r>
              <a:rPr lang="it-IT" dirty="0"/>
              <a:t>.</a:t>
            </a:r>
          </a:p>
          <a:p>
            <a:pPr algn="just"/>
            <a:endParaRPr lang="it-IT" dirty="0"/>
          </a:p>
          <a:p>
            <a:pPr algn="just"/>
            <a:r>
              <a:rPr lang="it-IT" dirty="0"/>
              <a:t>Using serial </a:t>
            </a:r>
            <a:r>
              <a:rPr lang="it-IT" dirty="0" err="1"/>
              <a:t>commands</a:t>
            </a:r>
            <a:r>
              <a:rPr lang="it-IT" dirty="0"/>
              <a:t> you can change settings </a:t>
            </a:r>
            <a:r>
              <a:rPr lang="it-IT" dirty="0" err="1"/>
              <a:t>without</a:t>
            </a:r>
            <a:r>
              <a:rPr lang="it-IT" dirty="0"/>
              <a:t> </a:t>
            </a:r>
            <a:r>
              <a:rPr lang="it-IT" dirty="0" err="1"/>
              <a:t>needing</a:t>
            </a:r>
            <a:r>
              <a:rPr lang="it-IT" dirty="0"/>
              <a:t> to </a:t>
            </a:r>
            <a:r>
              <a:rPr lang="it-IT" dirty="0" err="1"/>
              <a:t>reflash</a:t>
            </a:r>
            <a:r>
              <a:rPr lang="it-IT" dirty="0"/>
              <a:t> a </a:t>
            </a:r>
            <a:r>
              <a:rPr lang="it-IT" dirty="0" err="1"/>
              <a:t>program</a:t>
            </a:r>
            <a:r>
              <a:rPr lang="it-IT" dirty="0"/>
              <a:t> </a:t>
            </a:r>
            <a:r>
              <a:rPr lang="it-IT" dirty="0" err="1"/>
              <a:t>everytime</a:t>
            </a:r>
            <a:r>
              <a:rPr lang="it-IT" dirty="0"/>
              <a:t>.</a:t>
            </a:r>
            <a:endParaRPr lang="it-IT" b="1" dirty="0"/>
          </a:p>
        </p:txBody>
      </p:sp>
    </p:spTree>
    <p:extLst>
      <p:ext uri="{BB962C8B-B14F-4D97-AF65-F5344CB8AC3E}">
        <p14:creationId xmlns:p14="http://schemas.microsoft.com/office/powerpoint/2010/main" val="14364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58051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20277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a:ln w="0"/>
                <a:solidFill>
                  <a:schemeClr val="accent1"/>
                </a:solidFill>
                <a:effectLst>
                  <a:outerShdw blurRad="38100" dist="25400" dir="5400000" algn="ctr" rotWithShape="0">
                    <a:srgbClr val="6E747A">
                      <a:alpha val="43000"/>
                    </a:srgbClr>
                  </a:outerShdw>
                </a:effectLst>
              </a:rPr>
              <a:t>The ESP shield</a:t>
            </a:r>
          </a:p>
        </p:txBody>
      </p:sp>
      <p:sp>
        <p:nvSpPr>
          <p:cNvPr id="4" name="Titolo 1">
            <a:extLst>
              <a:ext uri="{FF2B5EF4-FFF2-40B4-BE49-F238E27FC236}">
                <a16:creationId xmlns:a16="http://schemas.microsoft.com/office/drawing/2014/main" id="{98FAC10B-4C94-42D3-8141-1B3176ACA541}"/>
              </a:ext>
            </a:extLst>
          </p:cNvPr>
          <p:cNvSpPr txBox="1">
            <a:spLocks/>
          </p:cNvSpPr>
          <p:nvPr/>
        </p:nvSpPr>
        <p:spPr>
          <a:xfrm>
            <a:off x="208626" y="105792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0" name="Segnaposto contenuto 2">
            <a:extLst>
              <a:ext uri="{FF2B5EF4-FFF2-40B4-BE49-F238E27FC236}">
                <a16:creationId xmlns:a16="http://schemas.microsoft.com/office/drawing/2014/main" id="{1C44F2BD-BBE2-4B67-AD9D-CBD8C71829BD}"/>
              </a:ext>
            </a:extLst>
          </p:cNvPr>
          <p:cNvSpPr txBox="1">
            <a:spLocks/>
          </p:cNvSpPr>
          <p:nvPr/>
        </p:nvSpPr>
        <p:spPr>
          <a:xfrm>
            <a:off x="338855" y="797608"/>
            <a:ext cx="5055016" cy="52330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endParaRPr lang="it-IT" dirty="0"/>
          </a:p>
        </p:txBody>
      </p:sp>
      <p:sp>
        <p:nvSpPr>
          <p:cNvPr id="9" name="Titolo 1">
            <a:extLst>
              <a:ext uri="{FF2B5EF4-FFF2-40B4-BE49-F238E27FC236}">
                <a16:creationId xmlns:a16="http://schemas.microsoft.com/office/drawing/2014/main" id="{821B6905-5D23-420E-8F0D-7F913868936E}"/>
              </a:ext>
            </a:extLst>
          </p:cNvPr>
          <p:cNvSpPr txBox="1">
            <a:spLocks/>
          </p:cNvSpPr>
          <p:nvPr/>
        </p:nvSpPr>
        <p:spPr>
          <a:xfrm>
            <a:off x="-561808" y="443495"/>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endParaRPr lang="it-IT" b="0">
              <a:ln w="0"/>
              <a:solidFill>
                <a:schemeClr val="accent1"/>
              </a:solidFill>
              <a:effectLst>
                <a:outerShdw blurRad="38100" dist="25400" dir="5400000" algn="ctr" rotWithShape="0">
                  <a:srgbClr val="6E747A">
                    <a:alpha val="43000"/>
                  </a:srgbClr>
                </a:outerShdw>
              </a:effectLst>
            </a:endParaRPr>
          </a:p>
        </p:txBody>
      </p:sp>
      <p:sp>
        <p:nvSpPr>
          <p:cNvPr id="12" name="CasellaDiTesto 11">
            <a:extLst>
              <a:ext uri="{FF2B5EF4-FFF2-40B4-BE49-F238E27FC236}">
                <a16:creationId xmlns:a16="http://schemas.microsoft.com/office/drawing/2014/main" id="{7C35BAB1-4EF4-4F95-A27C-813DB7F62D99}"/>
              </a:ext>
            </a:extLst>
          </p:cNvPr>
          <p:cNvSpPr txBox="1"/>
          <p:nvPr/>
        </p:nvSpPr>
        <p:spPr>
          <a:xfrm>
            <a:off x="6096000" y="1234170"/>
            <a:ext cx="4908550" cy="3970318"/>
          </a:xfrm>
          <a:prstGeom prst="rect">
            <a:avLst/>
          </a:prstGeom>
          <a:noFill/>
        </p:spPr>
        <p:txBody>
          <a:bodyPr wrap="square" rtlCol="0">
            <a:spAutoFit/>
          </a:bodyPr>
          <a:lstStyle/>
          <a:p>
            <a:pPr algn="just"/>
            <a:r>
              <a:rPr lang="it-IT" dirty="0"/>
              <a:t>We can </a:t>
            </a:r>
            <a:r>
              <a:rPr lang="it-IT" dirty="0" err="1"/>
              <a:t>now</a:t>
            </a:r>
            <a:r>
              <a:rPr lang="it-IT" dirty="0"/>
              <a:t> </a:t>
            </a:r>
            <a:r>
              <a:rPr lang="it-IT" dirty="0" err="1"/>
              <a:t>develop</a:t>
            </a:r>
            <a:r>
              <a:rPr lang="it-IT" dirty="0"/>
              <a:t> a </a:t>
            </a:r>
            <a:r>
              <a:rPr lang="it-IT" dirty="0" err="1"/>
              <a:t>program</a:t>
            </a:r>
            <a:r>
              <a:rPr lang="it-IT" dirty="0"/>
              <a:t> for the </a:t>
            </a:r>
            <a:r>
              <a:rPr lang="it-IT" b="1" dirty="0"/>
              <a:t>ESP8266</a:t>
            </a:r>
            <a:r>
              <a:rPr lang="it-IT" dirty="0"/>
              <a:t> </a:t>
            </a:r>
            <a:r>
              <a:rPr lang="it-IT" dirty="0" err="1"/>
              <a:t>module</a:t>
            </a:r>
            <a:r>
              <a:rPr lang="it-IT" dirty="0"/>
              <a:t> </a:t>
            </a:r>
            <a:r>
              <a:rPr lang="it-IT" dirty="0" err="1"/>
              <a:t>directly</a:t>
            </a:r>
            <a:r>
              <a:rPr lang="it-IT" dirty="0"/>
              <a:t> in the Arduino IDE! (it </a:t>
            </a:r>
            <a:r>
              <a:rPr lang="it-IT" dirty="0" err="1"/>
              <a:t>requires</a:t>
            </a:r>
            <a:r>
              <a:rPr lang="it-IT" dirty="0"/>
              <a:t> some extensions available on the Arduino website) </a:t>
            </a:r>
            <a:r>
              <a:rPr lang="it-IT" dirty="0" err="1"/>
              <a:t>using</a:t>
            </a:r>
            <a:r>
              <a:rPr lang="it-IT" dirty="0"/>
              <a:t> the same C++ language you use for </a:t>
            </a:r>
            <a:r>
              <a:rPr lang="it-IT" dirty="0" err="1"/>
              <a:t>normal</a:t>
            </a:r>
            <a:r>
              <a:rPr lang="it-IT" dirty="0"/>
              <a:t> Arduino programming: </a:t>
            </a:r>
          </a:p>
          <a:p>
            <a:pPr algn="just"/>
            <a:endParaRPr lang="it-IT" dirty="0"/>
          </a:p>
          <a:p>
            <a:pPr algn="just"/>
            <a:r>
              <a:rPr lang="it-IT" dirty="0"/>
              <a:t>We set up a </a:t>
            </a:r>
            <a:r>
              <a:rPr lang="it-IT" dirty="0" err="1"/>
              <a:t>webserver</a:t>
            </a:r>
            <a:r>
              <a:rPr lang="it-IT" dirty="0"/>
              <a:t> </a:t>
            </a:r>
            <a:r>
              <a:rPr lang="it-IT" dirty="0" err="1"/>
              <a:t>wich</a:t>
            </a:r>
            <a:r>
              <a:rPr lang="it-IT" dirty="0"/>
              <a:t> streams a </a:t>
            </a:r>
            <a:r>
              <a:rPr lang="it-IT" dirty="0" err="1"/>
              <a:t>simple</a:t>
            </a:r>
            <a:r>
              <a:rPr lang="it-IT" dirty="0"/>
              <a:t> </a:t>
            </a:r>
            <a:r>
              <a:rPr lang="it-IT" dirty="0" err="1"/>
              <a:t>webpage</a:t>
            </a:r>
            <a:r>
              <a:rPr lang="it-IT" dirty="0"/>
              <a:t> </a:t>
            </a:r>
            <a:r>
              <a:rPr lang="it-IT" dirty="0" err="1"/>
              <a:t>which</a:t>
            </a:r>
            <a:r>
              <a:rPr lang="it-IT" dirty="0"/>
              <a:t> we use to control the car.</a:t>
            </a:r>
          </a:p>
          <a:p>
            <a:pPr algn="just"/>
            <a:endParaRPr lang="it-IT" dirty="0"/>
          </a:p>
          <a:p>
            <a:pPr algn="just"/>
            <a:r>
              <a:rPr lang="it-IT" dirty="0"/>
              <a:t>To flash </a:t>
            </a:r>
            <a:r>
              <a:rPr lang="it-IT" dirty="0" err="1"/>
              <a:t>your</a:t>
            </a:r>
            <a:r>
              <a:rPr lang="it-IT" dirty="0"/>
              <a:t> </a:t>
            </a:r>
            <a:r>
              <a:rPr lang="it-IT" dirty="0" err="1"/>
              <a:t>program</a:t>
            </a:r>
            <a:r>
              <a:rPr lang="it-IT" dirty="0"/>
              <a:t> you just need the same setup we </a:t>
            </a:r>
            <a:r>
              <a:rPr lang="it-IT" dirty="0" err="1"/>
              <a:t>used</a:t>
            </a:r>
            <a:r>
              <a:rPr lang="it-IT" dirty="0"/>
              <a:t> to flash the firmware (Arduino IDE </a:t>
            </a:r>
            <a:r>
              <a:rPr lang="it-IT" dirty="0" err="1"/>
              <a:t>only</a:t>
            </a:r>
            <a:r>
              <a:rPr lang="it-IT" dirty="0"/>
              <a:t> </a:t>
            </a:r>
            <a:r>
              <a:rPr lang="it-IT" dirty="0" err="1"/>
              <a:t>flashes</a:t>
            </a:r>
            <a:r>
              <a:rPr lang="it-IT" dirty="0"/>
              <a:t> a </a:t>
            </a:r>
            <a:r>
              <a:rPr lang="it-IT" dirty="0" err="1"/>
              <a:t>memory</a:t>
            </a:r>
            <a:r>
              <a:rPr lang="it-IT" dirty="0"/>
              <a:t> </a:t>
            </a:r>
            <a:r>
              <a:rPr lang="it-IT" dirty="0" err="1"/>
              <a:t>region</a:t>
            </a:r>
            <a:r>
              <a:rPr lang="it-IT" dirty="0"/>
              <a:t> </a:t>
            </a:r>
            <a:r>
              <a:rPr lang="it-IT" dirty="0" err="1"/>
              <a:t>allocated</a:t>
            </a:r>
            <a:r>
              <a:rPr lang="it-IT" dirty="0"/>
              <a:t> to </a:t>
            </a:r>
            <a:r>
              <a:rPr lang="it-IT" dirty="0" err="1"/>
              <a:t>program</a:t>
            </a:r>
            <a:r>
              <a:rPr lang="it-IT" dirty="0"/>
              <a:t> execution).</a:t>
            </a:r>
            <a:endParaRPr lang="it-IT" b="1" dirty="0"/>
          </a:p>
        </p:txBody>
      </p:sp>
      <p:pic>
        <p:nvPicPr>
          <p:cNvPr id="6" name="Immagine 5">
            <a:extLst>
              <a:ext uri="{FF2B5EF4-FFF2-40B4-BE49-F238E27FC236}">
                <a16:creationId xmlns:a16="http://schemas.microsoft.com/office/drawing/2014/main" id="{4C38D5D8-DAE7-48A8-9746-B29A12CC9A92}"/>
              </a:ext>
            </a:extLst>
          </p:cNvPr>
          <p:cNvPicPr>
            <a:picLocks noChangeAspect="1"/>
          </p:cNvPicPr>
          <p:nvPr/>
        </p:nvPicPr>
        <p:blipFill>
          <a:blip r:embed="rId2"/>
          <a:stretch>
            <a:fillRect/>
          </a:stretch>
        </p:blipFill>
        <p:spPr>
          <a:xfrm>
            <a:off x="555750" y="328988"/>
            <a:ext cx="5189186" cy="5701698"/>
          </a:xfrm>
          <a:prstGeom prst="rect">
            <a:avLst/>
          </a:prstGeom>
        </p:spPr>
      </p:pic>
    </p:spTree>
    <p:extLst>
      <p:ext uri="{BB962C8B-B14F-4D97-AF65-F5344CB8AC3E}">
        <p14:creationId xmlns:p14="http://schemas.microsoft.com/office/powerpoint/2010/main" val="324521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CBCF50-AC99-4F27-8E51-4BB62005E2B8}"/>
              </a:ext>
            </a:extLst>
          </p:cNvPr>
          <p:cNvSpPr>
            <a:spLocks noGrp="1"/>
          </p:cNvSpPr>
          <p:nvPr>
            <p:ph type="title"/>
          </p:nvPr>
        </p:nvSpPr>
        <p:spPr/>
        <p:txBody>
          <a:bodyPr/>
          <a:lstStyle/>
          <a:p>
            <a:r>
              <a:rPr lang="it-IT"/>
              <a:t>Putting everything together:</a:t>
            </a:r>
          </a:p>
        </p:txBody>
      </p:sp>
      <p:sp>
        <p:nvSpPr>
          <p:cNvPr id="3" name="Titolo 1">
            <a:extLst>
              <a:ext uri="{FF2B5EF4-FFF2-40B4-BE49-F238E27FC236}">
                <a16:creationId xmlns:a16="http://schemas.microsoft.com/office/drawing/2014/main" id="{2D24D6E5-8E43-416E-AC81-8B7C86AB27EF}"/>
              </a:ext>
            </a:extLst>
          </p:cNvPr>
          <p:cNvSpPr txBox="1">
            <a:spLocks/>
          </p:cNvSpPr>
          <p:nvPr/>
        </p:nvSpPr>
        <p:spPr>
          <a:xfrm>
            <a:off x="3862940" y="1279047"/>
            <a:ext cx="6053831" cy="11609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pic>
        <p:nvPicPr>
          <p:cNvPr id="7" name="Immagine 6">
            <a:extLst>
              <a:ext uri="{FF2B5EF4-FFF2-40B4-BE49-F238E27FC236}">
                <a16:creationId xmlns:a16="http://schemas.microsoft.com/office/drawing/2014/main" id="{694C42BB-061E-4D7D-9C8A-5659CB4AA38B}"/>
              </a:ext>
            </a:extLst>
          </p:cNvPr>
          <p:cNvPicPr>
            <a:picLocks noChangeAspect="1"/>
          </p:cNvPicPr>
          <p:nvPr/>
        </p:nvPicPr>
        <p:blipFill>
          <a:blip r:embed="rId2"/>
          <a:stretch>
            <a:fillRect/>
          </a:stretch>
        </p:blipFill>
        <p:spPr>
          <a:xfrm rot="20386746">
            <a:off x="1137563" y="2954590"/>
            <a:ext cx="3264275" cy="2221339"/>
          </a:xfrm>
          <a:prstGeom prst="rect">
            <a:avLst/>
          </a:prstGeom>
          <a:effectLst>
            <a:outerShdw blurRad="76200" dir="18900000" sy="23000" kx="-1200000" algn="bl" rotWithShape="0">
              <a:prstClr val="black">
                <a:alpha val="20000"/>
              </a:prstClr>
            </a:outerShdw>
          </a:effectLst>
        </p:spPr>
      </p:pic>
      <p:pic>
        <p:nvPicPr>
          <p:cNvPr id="11" name="Immagine 10">
            <a:extLst>
              <a:ext uri="{FF2B5EF4-FFF2-40B4-BE49-F238E27FC236}">
                <a16:creationId xmlns:a16="http://schemas.microsoft.com/office/drawing/2014/main" id="{A3BF6BE5-F296-4835-B18B-D01987675A8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78395" y="3974611"/>
            <a:ext cx="1387384" cy="1387384"/>
          </a:xfrm>
          <a:prstGeom prst="rect">
            <a:avLst/>
          </a:prstGeom>
        </p:spPr>
      </p:pic>
      <p:sp>
        <p:nvSpPr>
          <p:cNvPr id="13" name="CasellaDiTesto 12">
            <a:extLst>
              <a:ext uri="{FF2B5EF4-FFF2-40B4-BE49-F238E27FC236}">
                <a16:creationId xmlns:a16="http://schemas.microsoft.com/office/drawing/2014/main" id="{0C2CB077-28DD-4809-B1C9-95DC0174CBE8}"/>
              </a:ext>
            </a:extLst>
          </p:cNvPr>
          <p:cNvSpPr txBox="1"/>
          <p:nvPr/>
        </p:nvSpPr>
        <p:spPr>
          <a:xfrm>
            <a:off x="6424441" y="560540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14" name="Immagine 13">
            <a:extLst>
              <a:ext uri="{FF2B5EF4-FFF2-40B4-BE49-F238E27FC236}">
                <a16:creationId xmlns:a16="http://schemas.microsoft.com/office/drawing/2014/main" id="{5A4C9C9A-468B-4331-92D4-E8C717B203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65779" y="4047416"/>
            <a:ext cx="1122928" cy="1442819"/>
          </a:xfrm>
          <a:prstGeom prst="rect">
            <a:avLst/>
          </a:prstGeom>
        </p:spPr>
      </p:pic>
      <p:pic>
        <p:nvPicPr>
          <p:cNvPr id="15" name="Immagine 14">
            <a:extLst>
              <a:ext uri="{FF2B5EF4-FFF2-40B4-BE49-F238E27FC236}">
                <a16:creationId xmlns:a16="http://schemas.microsoft.com/office/drawing/2014/main" id="{DDF366A9-FD90-450D-8067-FE5673A206C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423356" y="4065259"/>
            <a:ext cx="1122929" cy="1540143"/>
          </a:xfrm>
          <a:prstGeom prst="rect">
            <a:avLst/>
          </a:prstGeom>
        </p:spPr>
      </p:pic>
    </p:spTree>
    <p:extLst>
      <p:ext uri="{BB962C8B-B14F-4D97-AF65-F5344CB8AC3E}">
        <p14:creationId xmlns:p14="http://schemas.microsoft.com/office/powerpoint/2010/main" val="17428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670599"/>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a:t>
            </a:r>
            <a:r>
              <a:rPr lang="it-IT" dirty="0" err="1"/>
              <a:t>tried</a:t>
            </a:r>
            <a:r>
              <a:rPr lang="it-IT" dirty="0"/>
              <a:t> to keep things </a:t>
            </a:r>
            <a:r>
              <a:rPr lang="it-IT" b="1" dirty="0" err="1"/>
              <a:t>as</a:t>
            </a:r>
            <a:r>
              <a:rPr lang="it-IT" dirty="0"/>
              <a:t> </a:t>
            </a:r>
            <a:r>
              <a:rPr lang="it-IT" b="1" dirty="0" err="1"/>
              <a:t>simple</a:t>
            </a:r>
            <a:r>
              <a:rPr lang="it-IT" b="1" dirty="0"/>
              <a:t> </a:t>
            </a:r>
            <a:r>
              <a:rPr lang="it-IT" b="1" dirty="0" err="1"/>
              <a:t>as</a:t>
            </a:r>
            <a:r>
              <a:rPr lang="it-IT" b="1" dirty="0"/>
              <a:t> </a:t>
            </a:r>
            <a:r>
              <a:rPr lang="it-IT" b="1" dirty="0" err="1"/>
              <a:t>reasonably</a:t>
            </a:r>
            <a:r>
              <a:rPr lang="it-IT" b="1" dirty="0"/>
              <a:t> </a:t>
            </a:r>
            <a:r>
              <a:rPr lang="it-IT" b="1" dirty="0" err="1"/>
              <a:t>possible</a:t>
            </a:r>
            <a:r>
              <a:rPr lang="it-IT" dirty="0"/>
              <a:t>, so we </a:t>
            </a:r>
            <a:r>
              <a:rPr lang="it-IT" dirty="0" err="1"/>
              <a:t>decided</a:t>
            </a:r>
            <a:r>
              <a:rPr lang="it-IT" dirty="0"/>
              <a:t> to </a:t>
            </a:r>
            <a:r>
              <a:rPr lang="it-IT" dirty="0" err="1"/>
              <a:t>cut</a:t>
            </a:r>
            <a:r>
              <a:rPr lang="it-IT" dirty="0"/>
              <a:t> down </a:t>
            </a:r>
            <a:r>
              <a:rPr lang="it-IT" dirty="0" err="1"/>
              <a:t>all</a:t>
            </a:r>
            <a:r>
              <a:rPr lang="it-IT" dirty="0"/>
              <a:t> the software </a:t>
            </a:r>
            <a:r>
              <a:rPr lang="it-IT" dirty="0" err="1"/>
              <a:t>paraphernalia</a:t>
            </a:r>
            <a:r>
              <a:rPr lang="it-IT" dirty="0"/>
              <a:t> to </a:t>
            </a:r>
            <a:r>
              <a:rPr lang="it-IT" dirty="0" err="1"/>
              <a:t>only</a:t>
            </a:r>
            <a:r>
              <a:rPr lang="it-IT" dirty="0"/>
              <a:t> a single </a:t>
            </a:r>
            <a:r>
              <a:rPr lang="it-IT" dirty="0" err="1"/>
              <a:t>tool</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390618" y="3683593"/>
            <a:ext cx="5281947" cy="20984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Arduino IDE </a:t>
            </a:r>
            <a:r>
              <a:rPr lang="it-IT" dirty="0"/>
              <a:t>can be </a:t>
            </a:r>
            <a:r>
              <a:rPr lang="it-IT" dirty="0" err="1"/>
              <a:t>found</a:t>
            </a:r>
            <a:r>
              <a:rPr lang="it-IT" dirty="0"/>
              <a:t> on </a:t>
            </a:r>
          </a:p>
          <a:p>
            <a:pPr marL="0" indent="0" algn="just">
              <a:buNone/>
            </a:pPr>
            <a:r>
              <a:rPr lang="it-IT" dirty="0">
                <a:latin typeface="Consolas" panose="020B0609020204030204" pitchFamily="49" charset="0"/>
                <a:hlinkClick r:id="rId2"/>
              </a:rPr>
              <a:t>www.arduino.cc/en/main/software</a:t>
            </a:r>
            <a:endParaRPr lang="it-IT" dirty="0">
              <a:latin typeface="Consolas" panose="020B0609020204030204" pitchFamily="49" charset="0"/>
            </a:endParaRPr>
          </a:p>
          <a:p>
            <a:pPr marL="0" indent="0" algn="just">
              <a:buNone/>
            </a:pPr>
            <a:r>
              <a:rPr lang="it-IT" dirty="0" err="1"/>
              <a:t>pre-compiled</a:t>
            </a:r>
            <a:r>
              <a:rPr lang="it-IT" dirty="0"/>
              <a:t> for a </a:t>
            </a:r>
            <a:r>
              <a:rPr lang="it-IT" dirty="0" err="1"/>
              <a:t>variety</a:t>
            </a:r>
            <a:r>
              <a:rPr lang="it-IT" dirty="0"/>
              <a:t> of </a:t>
            </a:r>
            <a:r>
              <a:rPr lang="it-IT" dirty="0" err="1"/>
              <a:t>platforms</a:t>
            </a:r>
            <a:r>
              <a:rPr lang="it-IT" dirty="0"/>
              <a:t> and </a:t>
            </a:r>
            <a:r>
              <a:rPr lang="it-IT" dirty="0" err="1"/>
              <a:t>it’s</a:t>
            </a:r>
            <a:r>
              <a:rPr lang="it-IT" dirty="0"/>
              <a:t> the </a:t>
            </a:r>
            <a:r>
              <a:rPr lang="it-IT" dirty="0" err="1"/>
              <a:t>ideally</a:t>
            </a:r>
            <a:r>
              <a:rPr lang="it-IT" dirty="0"/>
              <a:t> the </a:t>
            </a:r>
            <a:r>
              <a:rPr lang="it-IT" dirty="0" err="1"/>
              <a:t>only</a:t>
            </a:r>
            <a:r>
              <a:rPr lang="it-IT" dirty="0"/>
              <a:t> thing you need to start programming on the Arduino platform.</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3"/>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a:t>The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IDE</a:t>
            </a:r>
          </a:p>
        </p:txBody>
      </p:sp>
      <p:pic>
        <p:nvPicPr>
          <p:cNvPr id="16" name="Immagine 15">
            <a:extLst>
              <a:ext uri="{FF2B5EF4-FFF2-40B4-BE49-F238E27FC236}">
                <a16:creationId xmlns:a16="http://schemas.microsoft.com/office/drawing/2014/main" id="{0020B639-6537-4365-B386-47A48955062D}"/>
              </a:ext>
            </a:extLst>
          </p:cNvPr>
          <p:cNvPicPr>
            <a:picLocks noChangeAspect="1"/>
          </p:cNvPicPr>
          <p:nvPr/>
        </p:nvPicPr>
        <p:blipFill>
          <a:blip r:embed="rId4"/>
          <a:stretch>
            <a:fillRect/>
          </a:stretch>
        </p:blipFill>
        <p:spPr>
          <a:xfrm>
            <a:off x="6343325" y="1266298"/>
            <a:ext cx="5726339" cy="4284539"/>
          </a:xfrm>
          <a:prstGeom prst="rect">
            <a:avLst/>
          </a:prstGeom>
        </p:spPr>
      </p:pic>
    </p:spTree>
    <p:extLst>
      <p:ext uri="{BB962C8B-B14F-4D97-AF65-F5344CB8AC3E}">
        <p14:creationId xmlns:p14="http://schemas.microsoft.com/office/powerpoint/2010/main" val="319122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407241" y="970227"/>
            <a:ext cx="5506442" cy="128961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don’t </a:t>
            </a:r>
            <a:r>
              <a:rPr lang="it-IT" dirty="0" err="1"/>
              <a:t>even</a:t>
            </a:r>
            <a:r>
              <a:rPr lang="it-IT" dirty="0"/>
              <a:t> need to </a:t>
            </a:r>
            <a:r>
              <a:rPr lang="it-IT" dirty="0" err="1"/>
              <a:t>install</a:t>
            </a:r>
            <a:r>
              <a:rPr lang="it-IT" dirty="0"/>
              <a:t> it to start coding! </a:t>
            </a:r>
            <a:br>
              <a:rPr lang="it-IT" dirty="0"/>
            </a:br>
            <a:r>
              <a:rPr lang="it-IT" dirty="0"/>
              <a:t>You can use a web-</a:t>
            </a:r>
            <a:r>
              <a:rPr lang="it-IT" dirty="0" err="1"/>
              <a:t>based</a:t>
            </a:r>
            <a:r>
              <a:rPr lang="it-IT" dirty="0"/>
              <a:t> </a:t>
            </a: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 IDE</a:t>
            </a:r>
            <a:r>
              <a:rPr lang="it-IT" dirty="0">
                <a:latin typeface="Consolas" panose="020B0609020204030204" pitchFamily="49" charset="0"/>
              </a:rPr>
              <a:t> </a:t>
            </a:r>
            <a:r>
              <a:rPr lang="it-IT" dirty="0"/>
              <a:t>available on the Arduino </a:t>
            </a:r>
            <a:r>
              <a:rPr lang="it-IT" dirty="0" err="1"/>
              <a:t>webpage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620783" y="3552198"/>
            <a:ext cx="5688759"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https://create.arduino.cc/editor</a:t>
            </a:r>
          </a:p>
        </p:txBody>
      </p:sp>
      <p:pic>
        <p:nvPicPr>
          <p:cNvPr id="14" name="Immagine 13">
            <a:extLst>
              <a:ext uri="{FF2B5EF4-FFF2-40B4-BE49-F238E27FC236}">
                <a16:creationId xmlns:a16="http://schemas.microsoft.com/office/drawing/2014/main" id="{7F40F9BA-B221-45A8-953A-9387A4D6A5A3}"/>
              </a:ext>
            </a:extLst>
          </p:cNvPr>
          <p:cNvPicPr>
            <a:picLocks noChangeAspect="1"/>
          </p:cNvPicPr>
          <p:nvPr/>
        </p:nvPicPr>
        <p:blipFill>
          <a:blip r:embed="rId2"/>
          <a:stretch>
            <a:fillRect/>
          </a:stretch>
        </p:blipFill>
        <p:spPr>
          <a:xfrm>
            <a:off x="792451" y="2358131"/>
            <a:ext cx="856417" cy="856774"/>
          </a:xfrm>
          <a:prstGeom prst="rect">
            <a:avLst/>
          </a:prstGeom>
        </p:spPr>
      </p:pic>
      <p:sp>
        <p:nvSpPr>
          <p:cNvPr id="15" name="Segnaposto contenuto 2">
            <a:extLst>
              <a:ext uri="{FF2B5EF4-FFF2-40B4-BE49-F238E27FC236}">
                <a16:creationId xmlns:a16="http://schemas.microsoft.com/office/drawing/2014/main" id="{B0D0F042-B85C-4D52-86C4-A18EC008DEB0}"/>
              </a:ext>
            </a:extLst>
          </p:cNvPr>
          <p:cNvSpPr txBox="1">
            <a:spLocks/>
          </p:cNvSpPr>
          <p:nvPr/>
        </p:nvSpPr>
        <p:spPr>
          <a:xfrm>
            <a:off x="1900929" y="2597132"/>
            <a:ext cx="2287790" cy="37137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b="1" dirty="0">
                <a:latin typeface="Consolas" panose="020B0609020204030204" pitchFamily="49" charset="0"/>
              </a:rPr>
              <a:t>Arduino</a:t>
            </a:r>
            <a:r>
              <a:rPr lang="it-IT" dirty="0">
                <a:latin typeface="Consolas" panose="020B0609020204030204" pitchFamily="49" charset="0"/>
              </a:rPr>
              <a:t> </a:t>
            </a:r>
            <a:r>
              <a:rPr lang="it-IT" b="1" dirty="0">
                <a:latin typeface="Consolas" panose="020B0609020204030204" pitchFamily="49" charset="0"/>
              </a:rPr>
              <a:t>Create!</a:t>
            </a:r>
          </a:p>
        </p:txBody>
      </p:sp>
      <p:pic>
        <p:nvPicPr>
          <p:cNvPr id="2" name="Immagine 1">
            <a:extLst>
              <a:ext uri="{FF2B5EF4-FFF2-40B4-BE49-F238E27FC236}">
                <a16:creationId xmlns:a16="http://schemas.microsoft.com/office/drawing/2014/main" id="{D9857D9C-6237-4E4F-9016-E66388AE7004}"/>
              </a:ext>
            </a:extLst>
          </p:cNvPr>
          <p:cNvPicPr>
            <a:picLocks noChangeAspect="1"/>
          </p:cNvPicPr>
          <p:nvPr/>
        </p:nvPicPr>
        <p:blipFill>
          <a:blip r:embed="rId3"/>
          <a:stretch>
            <a:fillRect/>
          </a:stretch>
        </p:blipFill>
        <p:spPr>
          <a:xfrm>
            <a:off x="6004842" y="1062237"/>
            <a:ext cx="5688759" cy="4454278"/>
          </a:xfrm>
          <a:prstGeom prst="rect">
            <a:avLst/>
          </a:prstGeom>
        </p:spPr>
      </p:pic>
    </p:spTree>
    <p:extLst>
      <p:ext uri="{BB962C8B-B14F-4D97-AF65-F5344CB8AC3E}">
        <p14:creationId xmlns:p14="http://schemas.microsoft.com/office/powerpoint/2010/main" val="566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nodePh="1">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6290" y="1325935"/>
            <a:ext cx="6699892" cy="9792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Arduino can be </a:t>
            </a:r>
            <a:r>
              <a:rPr lang="it-IT" dirty="0" err="1"/>
              <a:t>programmed</a:t>
            </a:r>
            <a:r>
              <a:rPr lang="it-IT" dirty="0"/>
              <a:t> in a special </a:t>
            </a:r>
            <a:r>
              <a:rPr lang="it-IT" b="1" dirty="0"/>
              <a:t>C / C++ </a:t>
            </a:r>
            <a:r>
              <a:rPr lang="it-IT" b="1" dirty="0" err="1"/>
              <a:t>dialect</a:t>
            </a:r>
            <a:r>
              <a:rPr lang="it-IT" b="1" dirty="0"/>
              <a:t> </a:t>
            </a:r>
            <a:r>
              <a:rPr lang="it-IT" dirty="0"/>
              <a:t>that </a:t>
            </a:r>
            <a:r>
              <a:rPr lang="it-IT" dirty="0" err="1"/>
              <a:t>requires</a:t>
            </a:r>
            <a:r>
              <a:rPr lang="it-IT" dirty="0"/>
              <a:t> </a:t>
            </a:r>
            <a:r>
              <a:rPr lang="it-IT" dirty="0" err="1"/>
              <a:t>absolutely</a:t>
            </a:r>
            <a:r>
              <a:rPr lang="it-IT" dirty="0"/>
              <a:t> </a:t>
            </a:r>
            <a:r>
              <a:rPr lang="it-IT" b="1" dirty="0"/>
              <a:t>0 learning effort </a:t>
            </a:r>
            <a:r>
              <a:rPr lang="it-IT" dirty="0" err="1"/>
              <a:t>if</a:t>
            </a:r>
            <a:r>
              <a:rPr lang="it-IT" dirty="0"/>
              <a:t> </a:t>
            </a:r>
            <a:r>
              <a:rPr lang="it-IT" dirty="0" err="1"/>
              <a:t>you’ve</a:t>
            </a:r>
            <a:r>
              <a:rPr lang="it-IT" dirty="0"/>
              <a:t> </a:t>
            </a:r>
            <a:r>
              <a:rPr lang="it-IT" dirty="0" err="1"/>
              <a:t>already</a:t>
            </a:r>
            <a:r>
              <a:rPr lang="it-IT" dirty="0"/>
              <a:t> </a:t>
            </a:r>
            <a:r>
              <a:rPr lang="it-IT" dirty="0" err="1"/>
              <a:t>programmed</a:t>
            </a:r>
            <a:r>
              <a:rPr lang="it-IT" dirty="0"/>
              <a:t> in C/C++</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10" name="Segnaposto contenuto 2">
            <a:extLst>
              <a:ext uri="{FF2B5EF4-FFF2-40B4-BE49-F238E27FC236}">
                <a16:creationId xmlns:a16="http://schemas.microsoft.com/office/drawing/2014/main" id="{2C10C744-31FD-4B2E-9735-972684E053B7}"/>
              </a:ext>
            </a:extLst>
          </p:cNvPr>
          <p:cNvSpPr txBox="1">
            <a:spLocks/>
          </p:cNvSpPr>
          <p:nvPr/>
        </p:nvSpPr>
        <p:spPr>
          <a:xfrm>
            <a:off x="396289" y="2305164"/>
            <a:ext cx="6699893" cy="201857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As</a:t>
            </a:r>
            <a:r>
              <a:rPr lang="it-IT" dirty="0"/>
              <a:t> a </a:t>
            </a:r>
            <a:r>
              <a:rPr lang="it-IT" dirty="0" err="1"/>
              <a:t>matter</a:t>
            </a:r>
            <a:r>
              <a:rPr lang="it-IT" dirty="0"/>
              <a:t> of </a:t>
            </a:r>
            <a:r>
              <a:rPr lang="it-IT" dirty="0" err="1"/>
              <a:t>fact</a:t>
            </a:r>
            <a:r>
              <a:rPr lang="it-IT" dirty="0"/>
              <a:t> </a:t>
            </a:r>
            <a:r>
              <a:rPr lang="it-IT" dirty="0" err="1"/>
              <a:t>every</a:t>
            </a:r>
            <a:r>
              <a:rPr lang="it-IT" dirty="0"/>
              <a:t> time that you compile an </a:t>
            </a:r>
            <a:r>
              <a:rPr lang="it-IT" b="1" dirty="0"/>
              <a:t>Arduino Sketch</a:t>
            </a:r>
            <a:r>
              <a:rPr lang="it-IT" dirty="0"/>
              <a:t> </a:t>
            </a:r>
            <a:r>
              <a:rPr lang="it-IT" dirty="0" err="1"/>
              <a:t>it’s</a:t>
            </a:r>
            <a:r>
              <a:rPr lang="it-IT" dirty="0"/>
              <a:t> actually </a:t>
            </a:r>
            <a:r>
              <a:rPr lang="it-IT" dirty="0" err="1"/>
              <a:t>translated</a:t>
            </a:r>
            <a:r>
              <a:rPr lang="it-IT" dirty="0"/>
              <a:t> to C/C++ code and </a:t>
            </a:r>
            <a:r>
              <a:rPr lang="it-IT" dirty="0" err="1"/>
              <a:t>compiled</a:t>
            </a:r>
            <a:r>
              <a:rPr lang="it-IT" dirty="0"/>
              <a:t> </a:t>
            </a:r>
            <a:r>
              <a:rPr lang="it-IT" dirty="0" err="1"/>
              <a:t>using</a:t>
            </a:r>
            <a:r>
              <a:rPr lang="it-IT" dirty="0"/>
              <a:t> the </a:t>
            </a:r>
            <a:r>
              <a:rPr lang="it-IT" b="1" dirty="0"/>
              <a:t>AVR </a:t>
            </a:r>
            <a:r>
              <a:rPr lang="it-IT" dirty="0" err="1"/>
              <a:t>version</a:t>
            </a:r>
            <a:r>
              <a:rPr lang="it-IT" dirty="0"/>
              <a:t> of the </a:t>
            </a:r>
            <a:r>
              <a:rPr lang="it-IT" dirty="0">
                <a:latin typeface="Consolas" panose="020B0609020204030204" pitchFamily="49" charset="0"/>
              </a:rPr>
              <a:t>g++ </a:t>
            </a:r>
            <a:r>
              <a:rPr lang="it-IT" dirty="0" err="1"/>
              <a:t>compiler</a:t>
            </a:r>
            <a:r>
              <a:rPr lang="it-IT" dirty="0"/>
              <a:t> with the </a:t>
            </a:r>
            <a:r>
              <a:rPr lang="it-IT" dirty="0" err="1"/>
              <a:t>compiler</a:t>
            </a:r>
            <a:r>
              <a:rPr lang="it-IT" dirty="0"/>
              <a:t> </a:t>
            </a:r>
            <a:r>
              <a:rPr lang="it-IT" dirty="0" err="1"/>
              <a:t>we’re</a:t>
            </a:r>
            <a:r>
              <a:rPr lang="it-IT" dirty="0"/>
              <a:t> </a:t>
            </a:r>
            <a:r>
              <a:rPr lang="it-IT" dirty="0" err="1"/>
              <a:t>all</a:t>
            </a:r>
            <a:r>
              <a:rPr lang="it-IT" dirty="0"/>
              <a:t> </a:t>
            </a:r>
            <a:r>
              <a:rPr lang="it-IT" dirty="0" err="1"/>
              <a:t>familiar</a:t>
            </a:r>
            <a:r>
              <a:rPr lang="it-IT" dirty="0"/>
              <a:t> with, called </a:t>
            </a:r>
            <a:r>
              <a:rPr lang="it-IT" b="1" dirty="0" err="1">
                <a:latin typeface="Consolas" panose="020B0609020204030204" pitchFamily="49" charset="0"/>
              </a:rPr>
              <a:t>avr</a:t>
            </a:r>
            <a:r>
              <a:rPr lang="it-IT" b="1" dirty="0">
                <a:latin typeface="Consolas" panose="020B0609020204030204" pitchFamily="49" charset="0"/>
              </a:rPr>
              <a:t>-g++</a:t>
            </a:r>
          </a:p>
        </p:txBody>
      </p:sp>
      <p:pic>
        <p:nvPicPr>
          <p:cNvPr id="5" name="Immagine 4">
            <a:extLst>
              <a:ext uri="{FF2B5EF4-FFF2-40B4-BE49-F238E27FC236}">
                <a16:creationId xmlns:a16="http://schemas.microsoft.com/office/drawing/2014/main" id="{57BF1A38-D146-48D5-9AD7-17CCE279CEF5}"/>
              </a:ext>
            </a:extLst>
          </p:cNvPr>
          <p:cNvPicPr>
            <a:picLocks noChangeAspect="1"/>
          </p:cNvPicPr>
          <p:nvPr/>
        </p:nvPicPr>
        <p:blipFill>
          <a:blip r:embed="rId3"/>
          <a:stretch>
            <a:fillRect/>
          </a:stretch>
        </p:blipFill>
        <p:spPr>
          <a:xfrm>
            <a:off x="512902" y="3611072"/>
            <a:ext cx="5583098" cy="1920993"/>
          </a:xfrm>
          <a:prstGeom prst="rect">
            <a:avLst/>
          </a:prstGeom>
        </p:spPr>
      </p:pic>
    </p:spTree>
    <p:extLst>
      <p:ext uri="{BB962C8B-B14F-4D97-AF65-F5344CB8AC3E}">
        <p14:creationId xmlns:p14="http://schemas.microsoft.com/office/powerpoint/2010/main" val="415712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Voltage meter:</a:t>
            </a:r>
          </a:p>
          <a:p>
            <a:pPr lvl="1"/>
            <a:r>
              <a:rPr lang="it-IT"/>
              <a:t>Small</a:t>
            </a:r>
          </a:p>
          <a:p>
            <a:pPr lvl="1"/>
            <a:r>
              <a:rPr lang="it-IT"/>
              <a:t>Not very accurate but it’s used only for battery charge status estimation</a:t>
            </a:r>
          </a:p>
          <a:p>
            <a:pPr lvl="1"/>
            <a:endParaRPr lang="it-IT"/>
          </a:p>
          <a:p>
            <a:pPr lvl="1"/>
            <a:endParaRPr lang="it-IT"/>
          </a:p>
        </p:txBody>
      </p:sp>
      <p:pic>
        <p:nvPicPr>
          <p:cNvPr id="4" name="Immagine 3">
            <a:extLst>
              <a:ext uri="{FF2B5EF4-FFF2-40B4-BE49-F238E27FC236}">
                <a16:creationId xmlns:a16="http://schemas.microsoft.com/office/drawing/2014/main" id="{079A2D4C-4ED3-4054-A9E1-D62B0CB9AA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65682" y="2863934"/>
            <a:ext cx="2661726" cy="2772631"/>
          </a:xfrm>
          <a:prstGeom prst="rect">
            <a:avLst/>
          </a:prstGeom>
        </p:spPr>
      </p:pic>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3"/>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4"/>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227908" y="2573467"/>
            <a:ext cx="1149531" cy="114953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161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460105"/>
            <a:ext cx="6699892"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Any</a:t>
            </a:r>
            <a:r>
              <a:rPr lang="it-IT" dirty="0"/>
              <a:t> sketch </a:t>
            </a:r>
            <a:r>
              <a:rPr lang="it-IT" dirty="0" err="1"/>
              <a:t>has</a:t>
            </a:r>
            <a:r>
              <a:rPr lang="it-IT" dirty="0"/>
              <a:t> to </a:t>
            </a:r>
            <a:r>
              <a:rPr lang="it-IT" dirty="0" err="1"/>
              <a:t>implement</a:t>
            </a:r>
            <a:r>
              <a:rPr lang="it-IT" dirty="0"/>
              <a:t> </a:t>
            </a:r>
            <a:r>
              <a:rPr lang="it-IT" dirty="0" err="1"/>
              <a:t>at</a:t>
            </a:r>
            <a:r>
              <a:rPr lang="it-IT" dirty="0"/>
              <a:t> </a:t>
            </a:r>
            <a:r>
              <a:rPr lang="it-IT" dirty="0" err="1"/>
              <a:t>least</a:t>
            </a:r>
            <a:r>
              <a:rPr lang="it-IT" dirty="0"/>
              <a:t> </a:t>
            </a:r>
            <a:r>
              <a:rPr lang="it-IT" dirty="0" err="1"/>
              <a:t>two</a:t>
            </a:r>
            <a:r>
              <a:rPr lang="it-IT" dirty="0"/>
              <a:t> </a:t>
            </a:r>
            <a:r>
              <a:rPr lang="it-IT" dirty="0" err="1"/>
              <a:t>functions</a:t>
            </a:r>
            <a:r>
              <a:rPr lang="it-IT" dirty="0"/>
              <a:t>: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
        <p:nvSpPr>
          <p:cNvPr id="9" name="Segnaposto contenuto 2">
            <a:extLst>
              <a:ext uri="{FF2B5EF4-FFF2-40B4-BE49-F238E27FC236}">
                <a16:creationId xmlns:a16="http://schemas.microsoft.com/office/drawing/2014/main" id="{06D39661-66F4-46CD-91C8-3FCC29036F1A}"/>
              </a:ext>
            </a:extLst>
          </p:cNvPr>
          <p:cNvSpPr txBox="1">
            <a:spLocks/>
          </p:cNvSpPr>
          <p:nvPr/>
        </p:nvSpPr>
        <p:spPr>
          <a:xfrm>
            <a:off x="396290" y="1958660"/>
            <a:ext cx="6699892" cy="226922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the </a:t>
            </a:r>
            <a:r>
              <a:rPr lang="it-IT" dirty="0">
                <a:latin typeface="Consolas" panose="020B0609020204030204" pitchFamily="49" charset="0"/>
              </a:rPr>
              <a:t>setup() </a:t>
            </a:r>
            <a:r>
              <a:rPr lang="it-IT" dirty="0" err="1"/>
              <a:t>function</a:t>
            </a:r>
            <a:r>
              <a:rPr lang="it-IT" dirty="0"/>
              <a:t>:</a:t>
            </a:r>
          </a:p>
          <a:p>
            <a:pPr lvl="1" algn="just"/>
            <a:r>
              <a:rPr lang="it-IT" dirty="0" err="1"/>
              <a:t>I’s</a:t>
            </a:r>
            <a:r>
              <a:rPr lang="it-IT" dirty="0"/>
              <a:t> the first part of the </a:t>
            </a:r>
            <a:r>
              <a:rPr lang="it-IT" dirty="0" err="1"/>
              <a:t>program</a:t>
            </a:r>
            <a:r>
              <a:rPr lang="it-IT" dirty="0"/>
              <a:t> and </a:t>
            </a:r>
            <a:r>
              <a:rPr lang="it-IT" dirty="0" err="1"/>
              <a:t>it’s</a:t>
            </a:r>
            <a:r>
              <a:rPr lang="it-IT" dirty="0"/>
              <a:t> called </a:t>
            </a:r>
            <a:r>
              <a:rPr lang="it-IT" dirty="0" err="1"/>
              <a:t>only</a:t>
            </a:r>
            <a:r>
              <a:rPr lang="it-IT" dirty="0"/>
              <a:t> once </a:t>
            </a:r>
            <a:r>
              <a:rPr lang="it-IT" dirty="0" err="1"/>
              <a:t>when</a:t>
            </a:r>
            <a:r>
              <a:rPr lang="it-IT" dirty="0"/>
              <a:t> the Arduino </a:t>
            </a:r>
            <a:r>
              <a:rPr lang="it-IT" dirty="0" err="1"/>
              <a:t>wakes</a:t>
            </a:r>
            <a:r>
              <a:rPr lang="it-IT" dirty="0"/>
              <a:t> up.</a:t>
            </a:r>
          </a:p>
          <a:p>
            <a:pPr algn="just"/>
            <a:r>
              <a:rPr lang="it-IT" dirty="0"/>
              <a:t>the </a:t>
            </a:r>
            <a:r>
              <a:rPr lang="it-IT" dirty="0">
                <a:latin typeface="Consolas" panose="020B0609020204030204" pitchFamily="49" charset="0"/>
              </a:rPr>
              <a:t>loop() </a:t>
            </a:r>
            <a:r>
              <a:rPr lang="it-IT" dirty="0" err="1"/>
              <a:t>function</a:t>
            </a:r>
            <a:r>
              <a:rPr lang="it-IT" dirty="0"/>
              <a:t>:</a:t>
            </a:r>
          </a:p>
          <a:p>
            <a:pPr lvl="1" algn="just"/>
            <a:r>
              <a:rPr lang="it-IT" dirty="0" err="1"/>
              <a:t>as</a:t>
            </a:r>
            <a:r>
              <a:rPr lang="it-IT" dirty="0"/>
              <a:t> the name </a:t>
            </a:r>
            <a:r>
              <a:rPr lang="it-IT" dirty="0" err="1"/>
              <a:t>suggests</a:t>
            </a:r>
            <a:r>
              <a:rPr lang="it-IT" dirty="0"/>
              <a:t> </a:t>
            </a:r>
            <a:r>
              <a:rPr lang="it-IT" dirty="0" err="1"/>
              <a:t>it’s</a:t>
            </a:r>
            <a:r>
              <a:rPr lang="it-IT" dirty="0"/>
              <a:t> </a:t>
            </a:r>
            <a:r>
              <a:rPr lang="it-IT" dirty="0" err="1"/>
              <a:t>looped</a:t>
            </a:r>
            <a:r>
              <a:rPr lang="it-IT" dirty="0"/>
              <a:t> over and over </a:t>
            </a:r>
            <a:r>
              <a:rPr lang="it-IT" dirty="0" err="1"/>
              <a:t>until</a:t>
            </a:r>
            <a:r>
              <a:rPr lang="it-IT" dirty="0"/>
              <a:t> the </a:t>
            </a:r>
            <a:r>
              <a:rPr lang="en-US" dirty="0"/>
              <a:t>thermodynamic death of the universe</a:t>
            </a:r>
            <a:endParaRPr lang="it-IT" dirty="0"/>
          </a:p>
          <a:p>
            <a:pPr algn="just"/>
            <a:endParaRPr lang="it-IT" dirty="0"/>
          </a:p>
          <a:p>
            <a:pPr algn="just"/>
            <a:endParaRPr lang="it-IT" dirty="0"/>
          </a:p>
        </p:txBody>
      </p:sp>
      <p:sp>
        <p:nvSpPr>
          <p:cNvPr id="12" name="Segnaposto contenuto 2">
            <a:extLst>
              <a:ext uri="{FF2B5EF4-FFF2-40B4-BE49-F238E27FC236}">
                <a16:creationId xmlns:a16="http://schemas.microsoft.com/office/drawing/2014/main" id="{DA3A054F-E125-4B03-A8BA-867F4F9833E7}"/>
              </a:ext>
            </a:extLst>
          </p:cNvPr>
          <p:cNvSpPr txBox="1">
            <a:spLocks/>
          </p:cNvSpPr>
          <p:nvPr/>
        </p:nvSpPr>
        <p:spPr>
          <a:xfrm>
            <a:off x="390617" y="4449112"/>
            <a:ext cx="6699892" cy="13248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want</a:t>
            </a:r>
            <a:r>
              <a:rPr lang="it-IT" dirty="0"/>
              <a:t> to use </a:t>
            </a:r>
            <a:r>
              <a:rPr lang="it-IT" dirty="0">
                <a:latin typeface="Consolas" panose="020B0609020204030204" pitchFamily="49" charset="0"/>
              </a:rPr>
              <a:t>setup() </a:t>
            </a:r>
            <a:r>
              <a:rPr lang="it-IT" dirty="0"/>
              <a:t>for setting up </a:t>
            </a:r>
            <a:r>
              <a:rPr lang="it-IT" dirty="0" err="1"/>
              <a:t>all</a:t>
            </a:r>
            <a:r>
              <a:rPr lang="it-IT" dirty="0"/>
              <a:t> you need in </a:t>
            </a:r>
            <a:r>
              <a:rPr lang="it-IT" dirty="0" err="1"/>
              <a:t>terms</a:t>
            </a:r>
            <a:r>
              <a:rPr lang="it-IT" dirty="0"/>
              <a:t> of IO pin settings and </a:t>
            </a:r>
            <a:r>
              <a:rPr lang="it-IT" dirty="0" err="1"/>
              <a:t>then</a:t>
            </a:r>
            <a:r>
              <a:rPr lang="it-IT" dirty="0"/>
              <a:t> </a:t>
            </a:r>
            <a:r>
              <a:rPr lang="it-IT" dirty="0" err="1"/>
              <a:t>run</a:t>
            </a:r>
            <a:r>
              <a:rPr lang="it-IT" dirty="0"/>
              <a:t> the </a:t>
            </a:r>
            <a:r>
              <a:rPr lang="it-IT" i="1" dirty="0" err="1"/>
              <a:t>actual</a:t>
            </a:r>
            <a:r>
              <a:rPr lang="it-IT" dirty="0"/>
              <a:t> </a:t>
            </a:r>
            <a:r>
              <a:rPr lang="it-IT" dirty="0" err="1"/>
              <a:t>program</a:t>
            </a:r>
            <a:r>
              <a:rPr lang="it-IT" dirty="0"/>
              <a:t> in </a:t>
            </a:r>
            <a:r>
              <a:rPr lang="it-IT" dirty="0">
                <a:latin typeface="Consolas" panose="020B0609020204030204" pitchFamily="49" charset="0"/>
              </a:rPr>
              <a:t>loop()</a:t>
            </a:r>
          </a:p>
        </p:txBody>
      </p:sp>
    </p:spTree>
    <p:extLst>
      <p:ext uri="{BB962C8B-B14F-4D97-AF65-F5344CB8AC3E}">
        <p14:creationId xmlns:p14="http://schemas.microsoft.com/office/powerpoint/2010/main" val="404016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43163" y="2478538"/>
            <a:ext cx="6699892" cy="207950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can </a:t>
            </a:r>
            <a:r>
              <a:rPr lang="it-IT" dirty="0" err="1"/>
              <a:t>also</a:t>
            </a:r>
            <a:r>
              <a:rPr lang="it-IT" dirty="0"/>
              <a:t> divide </a:t>
            </a:r>
            <a:r>
              <a:rPr lang="it-IT" dirty="0" err="1"/>
              <a:t>your</a:t>
            </a:r>
            <a:r>
              <a:rPr lang="it-IT" dirty="0"/>
              <a:t> code and </a:t>
            </a:r>
            <a:r>
              <a:rPr lang="it-IT" dirty="0" err="1"/>
              <a:t>function</a:t>
            </a:r>
            <a:r>
              <a:rPr lang="it-IT" dirty="0"/>
              <a:t> </a:t>
            </a:r>
            <a:r>
              <a:rPr lang="it-IT" dirty="0" err="1"/>
              <a:t>definitions</a:t>
            </a:r>
            <a:r>
              <a:rPr lang="it-IT" dirty="0"/>
              <a:t> in multiple </a:t>
            </a:r>
            <a:r>
              <a:rPr lang="it-IT" dirty="0" err="1"/>
              <a:t>files</a:t>
            </a:r>
            <a:r>
              <a:rPr lang="it-IT" dirty="0"/>
              <a:t> </a:t>
            </a:r>
            <a:r>
              <a:rPr lang="it-IT" dirty="0" err="1"/>
              <a:t>without</a:t>
            </a:r>
            <a:r>
              <a:rPr lang="it-IT" dirty="0"/>
              <a:t> </a:t>
            </a:r>
            <a:r>
              <a:rPr lang="it-IT" dirty="0" err="1"/>
              <a:t>caring</a:t>
            </a:r>
            <a:r>
              <a:rPr lang="it-IT" dirty="0"/>
              <a:t> for linking </a:t>
            </a:r>
            <a:r>
              <a:rPr lang="it-IT" dirty="0" err="1"/>
              <a:t>as</a:t>
            </a:r>
            <a:r>
              <a:rPr lang="it-IT" dirty="0"/>
              <a:t> long </a:t>
            </a:r>
            <a:r>
              <a:rPr lang="it-IT" dirty="0" err="1"/>
              <a:t>as</a:t>
            </a:r>
            <a:r>
              <a:rPr lang="it-IT" dirty="0"/>
              <a:t>:</a:t>
            </a:r>
          </a:p>
          <a:p>
            <a:pPr marL="457200" indent="-457200" algn="just">
              <a:buFont typeface="+mj-lt"/>
              <a:buAutoNum type="arabicPeriod"/>
            </a:pPr>
            <a:r>
              <a:rPr lang="it-IT" dirty="0"/>
              <a:t>The </a:t>
            </a:r>
            <a:r>
              <a:rPr lang="it-IT" dirty="0" err="1"/>
              <a:t>main</a:t>
            </a:r>
            <a:r>
              <a:rPr lang="it-IT" dirty="0"/>
              <a:t> sketch </a:t>
            </a:r>
            <a:r>
              <a:rPr lang="it-IT" dirty="0" err="1"/>
              <a:t>has</a:t>
            </a:r>
            <a:r>
              <a:rPr lang="it-IT" dirty="0"/>
              <a:t> the same name of the directory </a:t>
            </a:r>
            <a:r>
              <a:rPr lang="it-IT" dirty="0" err="1"/>
              <a:t>it’s</a:t>
            </a:r>
            <a:r>
              <a:rPr lang="it-IT" dirty="0"/>
              <a:t> in</a:t>
            </a:r>
          </a:p>
          <a:p>
            <a:pPr marL="457200" indent="-457200" algn="just">
              <a:buFont typeface="+mj-lt"/>
              <a:buAutoNum type="arabicPeriod"/>
            </a:pPr>
            <a:r>
              <a:rPr lang="it-IT" dirty="0"/>
              <a:t>The other </a:t>
            </a:r>
            <a:r>
              <a:rPr lang="it-IT" dirty="0" err="1"/>
              <a:t>files</a:t>
            </a:r>
            <a:r>
              <a:rPr lang="it-IT" dirty="0"/>
              <a:t> are in the same directory</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latin typeface="Consolas" panose="020B0609020204030204" pitchFamily="49" charset="0"/>
              </a:rPr>
              <a:t>https://www.arduino.cc/en/tutorial/sketch</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Anatomy</a:t>
            </a:r>
            <a:r>
              <a:rPr lang="it-IT" dirty="0">
                <a:ln w="0"/>
                <a:solidFill>
                  <a:schemeClr val="accent1"/>
                </a:solidFill>
                <a:effectLst>
                  <a:outerShdw blurRad="38100" dist="25400" dir="5400000" algn="ctr" rotWithShape="0">
                    <a:srgbClr val="6E747A">
                      <a:alpha val="43000"/>
                    </a:srgbClr>
                  </a:outerShdw>
                </a:effectLst>
              </a:rPr>
              <a:t> of and Arduino Sketch:</a:t>
            </a:r>
          </a:p>
        </p:txBody>
      </p:sp>
      <p:pic>
        <p:nvPicPr>
          <p:cNvPr id="4" name="Immagine 3">
            <a:extLst>
              <a:ext uri="{FF2B5EF4-FFF2-40B4-BE49-F238E27FC236}">
                <a16:creationId xmlns:a16="http://schemas.microsoft.com/office/drawing/2014/main" id="{FD21BAE2-4F1E-4772-BF36-7EC4C6F61D4E}"/>
              </a:ext>
            </a:extLst>
          </p:cNvPr>
          <p:cNvPicPr>
            <a:picLocks noChangeAspect="1"/>
          </p:cNvPicPr>
          <p:nvPr/>
        </p:nvPicPr>
        <p:blipFill>
          <a:blip r:embed="rId2"/>
          <a:stretch>
            <a:fillRect/>
          </a:stretch>
        </p:blipFill>
        <p:spPr>
          <a:xfrm>
            <a:off x="7267926" y="1180188"/>
            <a:ext cx="4527784" cy="4497624"/>
          </a:xfrm>
          <a:prstGeom prst="rect">
            <a:avLst/>
          </a:prstGeom>
        </p:spPr>
      </p:pic>
    </p:spTree>
    <p:extLst>
      <p:ext uri="{BB962C8B-B14F-4D97-AF65-F5344CB8AC3E}">
        <p14:creationId xmlns:p14="http://schemas.microsoft.com/office/powerpoint/2010/main" val="238809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35226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main</a:t>
            </a:r>
            <a:r>
              <a:rPr lang="it-IT" dirty="0"/>
              <a:t> file </a:t>
            </a:r>
            <a:r>
              <a:rPr lang="it-IT" dirty="0" err="1"/>
              <a:t>is</a:t>
            </a:r>
            <a:r>
              <a:rPr lang="it-IT" dirty="0"/>
              <a:t> </a:t>
            </a:r>
            <a:r>
              <a:rPr lang="it-IT" dirty="0" err="1"/>
              <a:t>extremely</a:t>
            </a:r>
            <a:r>
              <a:rPr lang="it-IT" dirty="0"/>
              <a:t> </a:t>
            </a:r>
            <a:r>
              <a:rPr lang="it-IT" dirty="0" err="1"/>
              <a:t>simple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sp>
        <p:nvSpPr>
          <p:cNvPr id="10" name="Segnaposto contenuto 2">
            <a:extLst>
              <a:ext uri="{FF2B5EF4-FFF2-40B4-BE49-F238E27FC236}">
                <a16:creationId xmlns:a16="http://schemas.microsoft.com/office/drawing/2014/main" id="{FE00E219-4465-47A9-9029-6F3C55F5E690}"/>
              </a:ext>
            </a:extLst>
          </p:cNvPr>
          <p:cNvSpPr txBox="1">
            <a:spLocks/>
          </p:cNvSpPr>
          <p:nvPr/>
        </p:nvSpPr>
        <p:spPr>
          <a:xfrm>
            <a:off x="390617" y="1816067"/>
            <a:ext cx="5237905" cy="64788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some </a:t>
            </a:r>
            <a:r>
              <a:rPr lang="it-IT" dirty="0" err="1"/>
              <a:t>imports</a:t>
            </a:r>
            <a:r>
              <a:rPr lang="it-IT" dirty="0"/>
              <a:t> for </a:t>
            </a:r>
            <a:r>
              <a:rPr lang="it-IT" dirty="0" err="1">
                <a:latin typeface="Consolas" panose="020B0609020204030204" pitchFamily="49" charset="0"/>
              </a:rPr>
              <a:t>IRremote.h</a:t>
            </a:r>
            <a:r>
              <a:rPr lang="it-IT" dirty="0"/>
              <a:t>, </a:t>
            </a:r>
            <a:r>
              <a:rPr lang="it-IT" dirty="0" err="1">
                <a:latin typeface="Consolas" panose="020B0609020204030204" pitchFamily="49" charset="0"/>
              </a:rPr>
              <a:t>Servo.h</a:t>
            </a:r>
            <a:r>
              <a:rPr lang="it-IT" dirty="0">
                <a:latin typeface="Consolas" panose="020B0609020204030204" pitchFamily="49" charset="0"/>
              </a:rPr>
              <a:t> </a:t>
            </a:r>
            <a:r>
              <a:rPr lang="it-IT" dirty="0"/>
              <a:t>and </a:t>
            </a:r>
            <a:r>
              <a:rPr lang="it-IT" dirty="0" err="1"/>
              <a:t>our</a:t>
            </a:r>
            <a:r>
              <a:rPr lang="it-IT" dirty="0"/>
              <a:t> </a:t>
            </a:r>
            <a:r>
              <a:rPr lang="it-IT" dirty="0" err="1"/>
              <a:t>configuration</a:t>
            </a:r>
            <a:r>
              <a:rPr lang="it-IT" dirty="0"/>
              <a:t> file </a:t>
            </a:r>
            <a:r>
              <a:rPr lang="it-IT" dirty="0" err="1">
                <a:latin typeface="Consolas" panose="020B0609020204030204" pitchFamily="49" charset="0"/>
              </a:rPr>
              <a:t>conf.h</a:t>
            </a:r>
            <a:endParaRPr lang="it-IT" dirty="0">
              <a:latin typeface="Consolas" panose="020B0609020204030204" pitchFamily="49" charset="0"/>
            </a:endParaRPr>
          </a:p>
        </p:txBody>
      </p:sp>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flipV="1">
            <a:off x="5812093" y="1921883"/>
            <a:ext cx="2342915" cy="135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Segnaposto contenuto 2">
            <a:extLst>
              <a:ext uri="{FF2B5EF4-FFF2-40B4-BE49-F238E27FC236}">
                <a16:creationId xmlns:a16="http://schemas.microsoft.com/office/drawing/2014/main" id="{10789418-1874-4F2C-9DF9-94AD405B5693}"/>
              </a:ext>
            </a:extLst>
          </p:cNvPr>
          <p:cNvSpPr txBox="1">
            <a:spLocks/>
          </p:cNvSpPr>
          <p:nvPr/>
        </p:nvSpPr>
        <p:spPr>
          <a:xfrm>
            <a:off x="390617" y="2555253"/>
            <a:ext cx="5237905" cy="8737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In the </a:t>
            </a:r>
            <a:r>
              <a:rPr lang="it-IT" dirty="0">
                <a:latin typeface="Consolas" panose="020B0609020204030204" pitchFamily="49" charset="0"/>
              </a:rPr>
              <a:t>setup() </a:t>
            </a:r>
            <a:r>
              <a:rPr lang="it-IT" dirty="0"/>
              <a:t>we call </a:t>
            </a:r>
            <a:r>
              <a:rPr lang="it-IT" dirty="0" err="1"/>
              <a:t>specific</a:t>
            </a:r>
            <a:r>
              <a:rPr lang="it-IT" dirty="0"/>
              <a:t> setup </a:t>
            </a:r>
            <a:r>
              <a:rPr lang="it-IT" dirty="0" err="1"/>
              <a:t>routines</a:t>
            </a:r>
            <a:r>
              <a:rPr lang="it-IT" dirty="0"/>
              <a:t> </a:t>
            </a:r>
            <a:r>
              <a:rPr lang="it-IT" dirty="0" err="1"/>
              <a:t>we’ve</a:t>
            </a:r>
            <a:r>
              <a:rPr lang="it-IT" dirty="0"/>
              <a:t> </a:t>
            </a:r>
            <a:r>
              <a:rPr lang="it-IT" dirty="0" err="1"/>
              <a:t>written</a:t>
            </a:r>
            <a:r>
              <a:rPr lang="it-IT" dirty="0"/>
              <a:t> for </a:t>
            </a:r>
            <a:r>
              <a:rPr lang="it-IT" dirty="0" err="1"/>
              <a:t>everything</a:t>
            </a:r>
            <a:r>
              <a:rPr lang="it-IT" dirty="0"/>
              <a:t> we need and open </a:t>
            </a:r>
            <a:r>
              <a:rPr lang="it-IT" dirty="0" err="1"/>
              <a:t>two</a:t>
            </a:r>
            <a:r>
              <a:rPr lang="it-IT" dirty="0"/>
              <a:t> serial connections</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5BC6E93C-3484-4572-BA84-B4FECB2C8C23}"/>
              </a:ext>
            </a:extLst>
          </p:cNvPr>
          <p:cNvCxnSpPr>
            <a:cxnSpLocks/>
          </p:cNvCxnSpPr>
          <p:nvPr/>
        </p:nvCxnSpPr>
        <p:spPr>
          <a:xfrm>
            <a:off x="5873717" y="2885892"/>
            <a:ext cx="2281291" cy="1062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Segnaposto contenuto 2">
            <a:extLst>
              <a:ext uri="{FF2B5EF4-FFF2-40B4-BE49-F238E27FC236}">
                <a16:creationId xmlns:a16="http://schemas.microsoft.com/office/drawing/2014/main" id="{0A046B03-1FC6-49C6-A9DD-383DAC586FDA}"/>
              </a:ext>
            </a:extLst>
          </p:cNvPr>
          <p:cNvSpPr txBox="1">
            <a:spLocks/>
          </p:cNvSpPr>
          <p:nvPr/>
        </p:nvSpPr>
        <p:spPr>
          <a:xfrm>
            <a:off x="390616" y="3618517"/>
            <a:ext cx="5237905" cy="113964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on TX0,RX0 for </a:t>
            </a:r>
            <a:r>
              <a:rPr lang="it-IT" dirty="0" err="1"/>
              <a:t>usb</a:t>
            </a:r>
            <a:r>
              <a:rPr lang="it-IT" dirty="0"/>
              <a:t> debugging</a:t>
            </a:r>
          </a:p>
          <a:p>
            <a:pPr algn="just"/>
            <a:r>
              <a:rPr lang="it-IT" dirty="0"/>
              <a:t>One on TX1, RX1 for communication with the ESP8266</a:t>
            </a:r>
          </a:p>
        </p:txBody>
      </p:sp>
      <p:cxnSp>
        <p:nvCxnSpPr>
          <p:cNvPr id="17" name="Connettore 2 16">
            <a:extLst>
              <a:ext uri="{FF2B5EF4-FFF2-40B4-BE49-F238E27FC236}">
                <a16:creationId xmlns:a16="http://schemas.microsoft.com/office/drawing/2014/main" id="{708CBED0-CF2B-4919-9B1B-4DC7B1252CDF}"/>
              </a:ext>
            </a:extLst>
          </p:cNvPr>
          <p:cNvCxnSpPr>
            <a:cxnSpLocks/>
          </p:cNvCxnSpPr>
          <p:nvPr/>
        </p:nvCxnSpPr>
        <p:spPr>
          <a:xfrm>
            <a:off x="5422835" y="3826414"/>
            <a:ext cx="2856044" cy="1443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166D6824-79DC-43A1-9504-AD5766F4E5B3}"/>
              </a:ext>
            </a:extLst>
          </p:cNvPr>
          <p:cNvCxnSpPr>
            <a:cxnSpLocks/>
          </p:cNvCxnSpPr>
          <p:nvPr/>
        </p:nvCxnSpPr>
        <p:spPr>
          <a:xfrm flipV="1">
            <a:off x="5628521" y="4168186"/>
            <a:ext cx="2650358" cy="1857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xEl>
                                              <p:pRg st="1" end="1"/>
                                            </p:txEl>
                                          </p:spTgt>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7" y="1372497"/>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692877" y="2241755"/>
            <a:ext cx="2617839" cy="2743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6" y="1801655"/>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625628" y="3140649"/>
            <a:ext cx="4685088" cy="2013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Segnaposto contenuto 2">
            <a:extLst>
              <a:ext uri="{FF2B5EF4-FFF2-40B4-BE49-F238E27FC236}">
                <a16:creationId xmlns:a16="http://schemas.microsoft.com/office/drawing/2014/main" id="{8806557A-019C-4BFB-A4FF-66DCE1B2BCA6}"/>
              </a:ext>
            </a:extLst>
          </p:cNvPr>
          <p:cNvSpPr txBox="1">
            <a:spLocks/>
          </p:cNvSpPr>
          <p:nvPr/>
        </p:nvSpPr>
        <p:spPr>
          <a:xfrm>
            <a:off x="509647" y="4932460"/>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Let’s</a:t>
            </a:r>
            <a:r>
              <a:rPr lang="it-IT" dirty="0"/>
              <a:t> take a look </a:t>
            </a:r>
            <a:r>
              <a:rPr lang="it-IT" dirty="0" err="1"/>
              <a:t>at</a:t>
            </a:r>
            <a:r>
              <a:rPr lang="it-IT" dirty="0"/>
              <a:t> the </a:t>
            </a:r>
            <a:r>
              <a:rPr lang="it-IT" dirty="0" err="1"/>
              <a:t>configuration</a:t>
            </a:r>
            <a:r>
              <a:rPr lang="it-IT" dirty="0"/>
              <a:t> file</a:t>
            </a:r>
          </a:p>
        </p:txBody>
      </p:sp>
    </p:spTree>
    <p:extLst>
      <p:ext uri="{BB962C8B-B14F-4D97-AF65-F5344CB8AC3E}">
        <p14:creationId xmlns:p14="http://schemas.microsoft.com/office/powerpoint/2010/main" val="162004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390618" y="2456504"/>
            <a:ext cx="5237905" cy="42915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a:latin typeface="Consolas" panose="020B0609020204030204" pitchFamily="49" charset="0"/>
              </a:rPr>
              <a:t>loop() </a:t>
            </a:r>
            <a:r>
              <a:rPr lang="it-IT" dirty="0" err="1"/>
              <a:t>calls</a:t>
            </a:r>
            <a:r>
              <a:rPr lang="it-IT" dirty="0"/>
              <a:t> </a:t>
            </a:r>
            <a:r>
              <a:rPr lang="it-IT" dirty="0" err="1"/>
              <a:t>two</a:t>
            </a:r>
            <a:r>
              <a:rPr lang="it-IT" dirty="0"/>
              <a:t> </a:t>
            </a:r>
            <a:r>
              <a:rPr lang="it-IT" dirty="0" err="1"/>
              <a:t>different</a:t>
            </a:r>
            <a:r>
              <a:rPr lang="it-IT" dirty="0"/>
              <a:t> </a:t>
            </a:r>
            <a:r>
              <a:rPr lang="it-IT" dirty="0" err="1"/>
              <a:t>functions</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pic>
        <p:nvPicPr>
          <p:cNvPr id="7" name="Immagine 6">
            <a:extLst>
              <a:ext uri="{FF2B5EF4-FFF2-40B4-BE49-F238E27FC236}">
                <a16:creationId xmlns:a16="http://schemas.microsoft.com/office/drawing/2014/main" id="{3218EAC4-7FB0-45B5-8ECF-B9A93A91BEC9}"/>
              </a:ext>
            </a:extLst>
          </p:cNvPr>
          <p:cNvPicPr>
            <a:picLocks noChangeAspect="1"/>
          </p:cNvPicPr>
          <p:nvPr/>
        </p:nvPicPr>
        <p:blipFill rotWithShape="1">
          <a:blip r:embed="rId2"/>
          <a:srcRect t="6516" b="18717"/>
          <a:stretch/>
        </p:blipFill>
        <p:spPr>
          <a:xfrm>
            <a:off x="8155008" y="940240"/>
            <a:ext cx="3524090" cy="4981867"/>
          </a:xfrm>
          <a:prstGeom prst="rect">
            <a:avLst/>
          </a:prstGeom>
        </p:spPr>
      </p:pic>
      <p:cxnSp>
        <p:nvCxnSpPr>
          <p:cNvPr id="12" name="Connettore 2 11">
            <a:extLst>
              <a:ext uri="{FF2B5EF4-FFF2-40B4-BE49-F238E27FC236}">
                <a16:creationId xmlns:a16="http://schemas.microsoft.com/office/drawing/2014/main" id="{84F8E03E-2FA6-4316-A31E-79A6117586A3}"/>
              </a:ext>
            </a:extLst>
          </p:cNvPr>
          <p:cNvCxnSpPr>
            <a:cxnSpLocks/>
          </p:cNvCxnSpPr>
          <p:nvPr/>
        </p:nvCxnSpPr>
        <p:spPr>
          <a:xfrm>
            <a:off x="5206181" y="2637829"/>
            <a:ext cx="3104535" cy="23471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390617" y="2885662"/>
            <a:ext cx="5237905" cy="177482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just"/>
            <a:r>
              <a:rPr lang="it-IT" dirty="0"/>
              <a:t>one for </a:t>
            </a:r>
            <a:r>
              <a:rPr lang="it-IT" dirty="0" err="1"/>
              <a:t>receiving</a:t>
            </a:r>
            <a:r>
              <a:rPr lang="it-IT" dirty="0"/>
              <a:t> the </a:t>
            </a:r>
            <a:r>
              <a:rPr lang="it-IT" dirty="0" err="1"/>
              <a:t>commands</a:t>
            </a:r>
            <a:endParaRPr lang="it-IT" dirty="0"/>
          </a:p>
          <a:p>
            <a:pPr lvl="1" algn="just"/>
            <a:r>
              <a:rPr lang="it-IT" dirty="0" err="1"/>
              <a:t>Either</a:t>
            </a:r>
            <a:r>
              <a:rPr lang="it-IT" dirty="0"/>
              <a:t> from Serial (from the ESP8266) or from the IR receiver.</a:t>
            </a:r>
          </a:p>
          <a:p>
            <a:pPr algn="just"/>
            <a:r>
              <a:rPr lang="it-IT" dirty="0"/>
              <a:t>one for the </a:t>
            </a:r>
            <a:r>
              <a:rPr lang="it-IT" dirty="0" err="1"/>
              <a:t>actual</a:t>
            </a:r>
            <a:r>
              <a:rPr lang="it-IT" dirty="0"/>
              <a:t> </a:t>
            </a:r>
            <a:r>
              <a:rPr lang="it-IT" dirty="0" err="1"/>
              <a:t>driving</a:t>
            </a:r>
            <a:endParaRPr lang="it-IT" dirty="0"/>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3723968" y="4269658"/>
            <a:ext cx="4586748" cy="8849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2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5" y="1551695"/>
            <a:ext cx="5237905" cy="191898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Just </a:t>
            </a:r>
            <a:r>
              <a:rPr lang="it-IT" dirty="0" err="1"/>
              <a:t>overvieweing</a:t>
            </a:r>
            <a:r>
              <a:rPr lang="it-IT" dirty="0"/>
              <a:t> a </a:t>
            </a:r>
            <a:r>
              <a:rPr lang="it-IT" dirty="0" err="1"/>
              <a:t>couple</a:t>
            </a:r>
            <a:r>
              <a:rPr lang="it-IT" dirty="0"/>
              <a:t> of things in the code, we can </a:t>
            </a:r>
            <a:r>
              <a:rPr lang="it-IT" dirty="0" err="1"/>
              <a:t>see</a:t>
            </a:r>
            <a:r>
              <a:rPr lang="it-IT" dirty="0"/>
              <a:t> that </a:t>
            </a:r>
            <a:r>
              <a:rPr lang="it-IT" dirty="0">
                <a:latin typeface="Consolas" panose="020B0609020204030204" pitchFamily="49" charset="0"/>
              </a:rPr>
              <a:t>the </a:t>
            </a:r>
            <a:r>
              <a:rPr lang="it-IT" dirty="0" err="1">
                <a:latin typeface="Consolas" panose="020B0609020204030204" pitchFamily="49" charset="0"/>
              </a:rPr>
              <a:t>init_xyz</a:t>
            </a:r>
            <a:r>
              <a:rPr lang="it-IT" dirty="0">
                <a:latin typeface="Consolas" panose="020B0609020204030204" pitchFamily="49" charset="0"/>
              </a:rPr>
              <a:t>() </a:t>
            </a:r>
            <a:r>
              <a:rPr lang="it-IT" dirty="0"/>
              <a:t>we called in the </a:t>
            </a:r>
            <a:r>
              <a:rPr lang="it-IT" dirty="0">
                <a:latin typeface="Consolas" panose="020B0609020204030204" pitchFamily="49" charset="0"/>
              </a:rPr>
              <a:t>setup() </a:t>
            </a:r>
            <a:r>
              <a:rPr lang="it-IT" dirty="0"/>
              <a:t>look </a:t>
            </a:r>
            <a:r>
              <a:rPr lang="it-IT" dirty="0" err="1"/>
              <a:t>similar</a:t>
            </a:r>
            <a:r>
              <a:rPr lang="it-IT" dirty="0"/>
              <a:t> to </a:t>
            </a:r>
            <a:r>
              <a:rPr lang="it-IT" dirty="0" err="1"/>
              <a:t>each</a:t>
            </a:r>
            <a:r>
              <a:rPr lang="it-IT" dirty="0"/>
              <a:t> other: we use the </a:t>
            </a:r>
            <a:r>
              <a:rPr lang="it-IT" b="1" dirty="0" err="1">
                <a:latin typeface="Consolas" panose="020B0609020204030204" pitchFamily="49" charset="0"/>
              </a:rPr>
              <a:t>pinMode</a:t>
            </a:r>
            <a:r>
              <a:rPr lang="it-IT" b="1" dirty="0">
                <a:latin typeface="Consolas" panose="020B0609020204030204" pitchFamily="49" charset="0"/>
              </a:rPr>
              <a:t>() </a:t>
            </a:r>
            <a:r>
              <a:rPr lang="it-IT" dirty="0" err="1"/>
              <a:t>command</a:t>
            </a:r>
            <a:r>
              <a:rPr lang="it-IT" dirty="0"/>
              <a:t> to set some </a:t>
            </a:r>
            <a:r>
              <a:rPr lang="it-IT" dirty="0" err="1"/>
              <a:t>specific</a:t>
            </a:r>
            <a:r>
              <a:rPr lang="it-IT" dirty="0"/>
              <a:t> GPIO </a:t>
            </a:r>
            <a:r>
              <a:rPr lang="it-IT" dirty="0" err="1"/>
              <a:t>pins</a:t>
            </a:r>
            <a:r>
              <a:rPr lang="it-IT" dirty="0"/>
              <a:t> (</a:t>
            </a:r>
            <a:r>
              <a:rPr lang="it-IT" dirty="0" err="1"/>
              <a:t>described</a:t>
            </a:r>
            <a:r>
              <a:rPr lang="it-IT" dirty="0"/>
              <a:t> in the </a:t>
            </a:r>
            <a:r>
              <a:rPr lang="it-IT" dirty="0" err="1"/>
              <a:t>conf.h</a:t>
            </a:r>
            <a:r>
              <a:rPr lang="it-IT" dirty="0"/>
              <a:t>) to act </a:t>
            </a:r>
            <a:r>
              <a:rPr lang="it-IT" dirty="0" err="1"/>
              <a:t>either</a:t>
            </a:r>
            <a:r>
              <a:rPr lang="it-IT" dirty="0"/>
              <a:t> </a:t>
            </a:r>
            <a:r>
              <a:rPr lang="it-IT" dirty="0" err="1"/>
              <a:t>as</a:t>
            </a:r>
            <a:r>
              <a:rPr lang="it-IT" dirty="0"/>
              <a:t> </a:t>
            </a:r>
            <a:r>
              <a:rPr lang="it-IT" dirty="0">
                <a:latin typeface="Consolas" panose="020B0609020204030204" pitchFamily="49" charset="0"/>
              </a:rPr>
              <a:t>INPUT</a:t>
            </a:r>
            <a:r>
              <a:rPr lang="it-IT" dirty="0"/>
              <a:t> or </a:t>
            </a:r>
            <a:r>
              <a:rPr lang="it-IT" dirty="0">
                <a:latin typeface="Consolas" panose="020B0609020204030204" pitchFamily="49" charset="0"/>
              </a:rPr>
              <a:t>OUTPUT.</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5" y="3531477"/>
            <a:ext cx="5237905" cy="147273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Other </a:t>
            </a:r>
            <a:r>
              <a:rPr lang="it-IT" dirty="0" err="1"/>
              <a:t>functions</a:t>
            </a:r>
            <a:r>
              <a:rPr lang="it-IT" dirty="0"/>
              <a:t> use the </a:t>
            </a:r>
            <a:r>
              <a:rPr lang="it-IT" dirty="0" err="1"/>
              <a:t>previously</a:t>
            </a:r>
            <a:r>
              <a:rPr lang="it-IT" dirty="0"/>
              <a:t> set </a:t>
            </a:r>
            <a:r>
              <a:rPr lang="it-IT" dirty="0" err="1"/>
              <a:t>pins</a:t>
            </a:r>
            <a:r>
              <a:rPr lang="it-IT" dirty="0"/>
              <a:t> to </a:t>
            </a:r>
            <a:r>
              <a:rPr lang="it-IT" dirty="0" err="1"/>
              <a:t>send</a:t>
            </a:r>
            <a:r>
              <a:rPr lang="it-IT" dirty="0"/>
              <a:t> </a:t>
            </a:r>
            <a:r>
              <a:rPr lang="it-IT" dirty="0" err="1"/>
              <a:t>digital</a:t>
            </a:r>
            <a:r>
              <a:rPr lang="it-IT" dirty="0"/>
              <a:t> </a:t>
            </a:r>
            <a:r>
              <a:rPr lang="it-IT" dirty="0" err="1"/>
              <a:t>signals</a:t>
            </a:r>
            <a:r>
              <a:rPr lang="it-IT" dirty="0"/>
              <a:t> (</a:t>
            </a:r>
            <a:r>
              <a:rPr lang="it-IT" b="1" dirty="0">
                <a:latin typeface="Consolas" panose="020B0609020204030204" pitchFamily="49" charset="0"/>
              </a:rPr>
              <a:t>HIGH/LOW</a:t>
            </a:r>
            <a:r>
              <a:rPr lang="it-IT" dirty="0"/>
              <a:t>) (5V/0V) with </a:t>
            </a:r>
            <a:r>
              <a:rPr lang="it-IT" dirty="0" err="1"/>
              <a:t>functions</a:t>
            </a:r>
            <a:r>
              <a:rPr lang="it-IT" dirty="0"/>
              <a:t> like </a:t>
            </a:r>
            <a:r>
              <a:rPr lang="it-IT" b="1" dirty="0" err="1">
                <a:latin typeface="Consolas" panose="020B0609020204030204" pitchFamily="49" charset="0"/>
              </a:rPr>
              <a:t>digitalWrite</a:t>
            </a:r>
            <a:r>
              <a:rPr lang="it-IT" b="1" dirty="0">
                <a:latin typeface="Consolas" panose="020B0609020204030204" pitchFamily="49" charset="0"/>
              </a:rPr>
              <a:t>() </a:t>
            </a:r>
            <a:r>
              <a:rPr lang="it-IT" dirty="0" err="1"/>
              <a:t>that’s</a:t>
            </a:r>
            <a:r>
              <a:rPr lang="it-IT" dirty="0"/>
              <a:t> </a:t>
            </a:r>
            <a:r>
              <a:rPr lang="it-IT" dirty="0" err="1"/>
              <a:t>used</a:t>
            </a:r>
            <a:r>
              <a:rPr lang="it-IT" dirty="0"/>
              <a:t> to </a:t>
            </a:r>
            <a:r>
              <a:rPr lang="it-IT" dirty="0" err="1"/>
              <a:t>define</a:t>
            </a:r>
            <a:r>
              <a:rPr lang="it-IT" dirty="0"/>
              <a:t> a state of a GPIO pin </a:t>
            </a:r>
            <a:r>
              <a:rPr lang="it-IT" dirty="0" err="1"/>
              <a:t>when</a:t>
            </a:r>
            <a:r>
              <a:rPr lang="it-IT" dirty="0"/>
              <a:t> set </a:t>
            </a:r>
            <a:r>
              <a:rPr lang="it-IT" dirty="0" err="1"/>
              <a:t>as</a:t>
            </a:r>
            <a:r>
              <a:rPr lang="it-IT" dirty="0"/>
              <a:t> </a:t>
            </a:r>
            <a:r>
              <a:rPr lang="it-IT" dirty="0">
                <a:latin typeface="Consolas" panose="020B0609020204030204" pitchFamily="49" charset="0"/>
              </a:rPr>
              <a:t>OUTPUT</a:t>
            </a:r>
          </a:p>
        </p:txBody>
      </p:sp>
      <p:cxnSp>
        <p:nvCxnSpPr>
          <p:cNvPr id="20" name="Connettore 2 19">
            <a:extLst>
              <a:ext uri="{FF2B5EF4-FFF2-40B4-BE49-F238E27FC236}">
                <a16:creationId xmlns:a16="http://schemas.microsoft.com/office/drawing/2014/main" id="{6D830005-C434-442C-AF28-6C576721ECC7}"/>
              </a:ext>
            </a:extLst>
          </p:cNvPr>
          <p:cNvCxnSpPr>
            <a:cxnSpLocks/>
          </p:cNvCxnSpPr>
          <p:nvPr/>
        </p:nvCxnSpPr>
        <p:spPr>
          <a:xfrm>
            <a:off x="6667500" y="2899512"/>
            <a:ext cx="1069975" cy="487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 name="Immagine 1">
            <a:extLst>
              <a:ext uri="{FF2B5EF4-FFF2-40B4-BE49-F238E27FC236}">
                <a16:creationId xmlns:a16="http://schemas.microsoft.com/office/drawing/2014/main" id="{6E1A7DC0-7BE2-4C34-A7F0-5C51D98596D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96000" y="205529"/>
            <a:ext cx="4526616" cy="2995819"/>
          </a:xfrm>
          <a:prstGeom prst="rect">
            <a:avLst/>
          </a:prstGeom>
        </p:spPr>
      </p:pic>
      <p:pic>
        <p:nvPicPr>
          <p:cNvPr id="14" name="Immagine 13">
            <a:extLst>
              <a:ext uri="{FF2B5EF4-FFF2-40B4-BE49-F238E27FC236}">
                <a16:creationId xmlns:a16="http://schemas.microsoft.com/office/drawing/2014/main" id="{B96F8FE4-000B-4118-A562-83F726100BF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99315" y="3470684"/>
            <a:ext cx="4025613" cy="2263582"/>
          </a:xfrm>
          <a:prstGeom prst="rect">
            <a:avLst/>
          </a:prstGeom>
        </p:spPr>
      </p:pic>
    </p:spTree>
    <p:extLst>
      <p:ext uri="{BB962C8B-B14F-4D97-AF65-F5344CB8AC3E}">
        <p14:creationId xmlns:p14="http://schemas.microsoft.com/office/powerpoint/2010/main" val="45103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5" y="1551695"/>
            <a:ext cx="5237905" cy="130897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Sometimes</a:t>
            </a:r>
            <a:r>
              <a:rPr lang="it-IT" dirty="0"/>
              <a:t> we </a:t>
            </a:r>
            <a:r>
              <a:rPr lang="it-IT" dirty="0" err="1"/>
              <a:t>may</a:t>
            </a:r>
            <a:r>
              <a:rPr lang="it-IT" dirty="0"/>
              <a:t> need to output an </a:t>
            </a:r>
            <a:r>
              <a:rPr lang="it-IT" dirty="0" err="1"/>
              <a:t>arbitrary</a:t>
            </a:r>
            <a:r>
              <a:rPr lang="it-IT" dirty="0"/>
              <a:t> </a:t>
            </a:r>
            <a:r>
              <a:rPr lang="it-IT" dirty="0" err="1"/>
              <a:t>voltage</a:t>
            </a:r>
            <a:r>
              <a:rPr lang="it-IT" dirty="0"/>
              <a:t> </a:t>
            </a:r>
            <a:r>
              <a:rPr lang="it-IT" dirty="0" err="1"/>
              <a:t>between</a:t>
            </a:r>
            <a:r>
              <a:rPr lang="it-IT" dirty="0"/>
              <a:t> 0V and 5V, </a:t>
            </a:r>
            <a:r>
              <a:rPr lang="it-IT" dirty="0" err="1"/>
              <a:t>that’s</a:t>
            </a:r>
            <a:r>
              <a:rPr lang="it-IT" dirty="0"/>
              <a:t> the case </a:t>
            </a:r>
            <a:r>
              <a:rPr lang="it-IT" dirty="0" err="1"/>
              <a:t>when</a:t>
            </a:r>
            <a:r>
              <a:rPr lang="it-IT" dirty="0"/>
              <a:t> </a:t>
            </a:r>
            <a:r>
              <a:rPr lang="it-IT" dirty="0" err="1"/>
              <a:t>we’re</a:t>
            </a:r>
            <a:r>
              <a:rPr lang="it-IT" dirty="0"/>
              <a:t> </a:t>
            </a:r>
            <a:r>
              <a:rPr lang="it-IT" dirty="0" err="1"/>
              <a:t>trying</a:t>
            </a:r>
            <a:r>
              <a:rPr lang="it-IT" dirty="0"/>
              <a:t> to </a:t>
            </a:r>
            <a:r>
              <a:rPr lang="it-IT" dirty="0" err="1"/>
              <a:t>encode</a:t>
            </a:r>
            <a:r>
              <a:rPr lang="it-IT" dirty="0"/>
              <a:t> a speed for the car, </a:t>
            </a:r>
            <a:r>
              <a:rPr lang="it-IT" dirty="0" err="1"/>
              <a:t>how</a:t>
            </a:r>
            <a:r>
              <a:rPr lang="it-IT" dirty="0"/>
              <a:t> </a:t>
            </a:r>
            <a:r>
              <a:rPr lang="it-IT" dirty="0" err="1"/>
              <a:t>is</a:t>
            </a:r>
            <a:r>
              <a:rPr lang="it-IT" dirty="0"/>
              <a:t> it </a:t>
            </a:r>
            <a:r>
              <a:rPr lang="it-IT" dirty="0" err="1"/>
              <a:t>done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59522" y="5734266"/>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2" name="Segnaposto contenuto 2">
            <a:extLst>
              <a:ext uri="{FF2B5EF4-FFF2-40B4-BE49-F238E27FC236}">
                <a16:creationId xmlns:a16="http://schemas.microsoft.com/office/drawing/2014/main" id="{9AF48B8C-DBD7-43D9-A64D-A832D6EEF085}"/>
              </a:ext>
            </a:extLst>
          </p:cNvPr>
          <p:cNvSpPr txBox="1">
            <a:spLocks/>
          </p:cNvSpPr>
          <p:nvPr/>
        </p:nvSpPr>
        <p:spPr>
          <a:xfrm>
            <a:off x="509644" y="2860670"/>
            <a:ext cx="5237905" cy="232093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a:t>
            </a:r>
            <a:r>
              <a:rPr lang="it-IT" dirty="0" err="1"/>
              <a:t>reproduce</a:t>
            </a:r>
            <a:r>
              <a:rPr lang="it-IT" dirty="0"/>
              <a:t> an </a:t>
            </a:r>
            <a:r>
              <a:rPr lang="it-IT" dirty="0" err="1"/>
              <a:t>arbitrary</a:t>
            </a:r>
            <a:r>
              <a:rPr lang="it-IT" dirty="0"/>
              <a:t> </a:t>
            </a:r>
            <a:r>
              <a:rPr lang="it-IT" dirty="0" err="1"/>
              <a:t>voltage</a:t>
            </a:r>
            <a:r>
              <a:rPr lang="it-IT" dirty="0"/>
              <a:t> </a:t>
            </a:r>
            <a:r>
              <a:rPr lang="it-IT" dirty="0" err="1"/>
              <a:t>between</a:t>
            </a:r>
            <a:r>
              <a:rPr lang="it-IT" dirty="0"/>
              <a:t> 0 and 5V by </a:t>
            </a:r>
            <a:r>
              <a:rPr lang="it-IT" dirty="0" err="1"/>
              <a:t>rapidly</a:t>
            </a:r>
            <a:r>
              <a:rPr lang="it-IT" dirty="0"/>
              <a:t> switching a </a:t>
            </a:r>
            <a:r>
              <a:rPr lang="it-IT" dirty="0" err="1"/>
              <a:t>digital</a:t>
            </a:r>
            <a:r>
              <a:rPr lang="it-IT" dirty="0"/>
              <a:t> pin and </a:t>
            </a:r>
            <a:r>
              <a:rPr lang="it-IT" dirty="0" err="1"/>
              <a:t>then</a:t>
            </a:r>
            <a:r>
              <a:rPr lang="it-IT" dirty="0"/>
              <a:t> </a:t>
            </a:r>
            <a:r>
              <a:rPr lang="it-IT" dirty="0" err="1"/>
              <a:t>observing</a:t>
            </a:r>
            <a:r>
              <a:rPr lang="it-IT" dirty="0"/>
              <a:t> a time average: by changing the duty </a:t>
            </a:r>
            <a:r>
              <a:rPr lang="it-IT" dirty="0" err="1"/>
              <a:t>cycle</a:t>
            </a:r>
            <a:r>
              <a:rPr lang="it-IT" dirty="0"/>
              <a:t> of </a:t>
            </a:r>
            <a:r>
              <a:rPr lang="it-IT" dirty="0" err="1"/>
              <a:t>our</a:t>
            </a:r>
            <a:r>
              <a:rPr lang="it-IT" dirty="0"/>
              <a:t> fast switching signal i.e. the ratio </a:t>
            </a:r>
            <a:r>
              <a:rPr lang="it-IT" dirty="0" err="1"/>
              <a:t>between</a:t>
            </a:r>
            <a:r>
              <a:rPr lang="it-IT" dirty="0"/>
              <a:t> the time the </a:t>
            </a:r>
            <a:r>
              <a:rPr lang="it-IT" dirty="0" err="1"/>
              <a:t>signal’s</a:t>
            </a:r>
            <a:r>
              <a:rPr lang="it-IT" dirty="0"/>
              <a:t> HIGH and the time the </a:t>
            </a:r>
            <a:r>
              <a:rPr lang="it-IT" dirty="0" err="1"/>
              <a:t>signal’s</a:t>
            </a:r>
            <a:r>
              <a:rPr lang="it-IT" dirty="0"/>
              <a:t> LOW we can </a:t>
            </a:r>
            <a:r>
              <a:rPr lang="it-IT" dirty="0" err="1"/>
              <a:t>reproduce</a:t>
            </a:r>
            <a:r>
              <a:rPr lang="it-IT" dirty="0"/>
              <a:t> an </a:t>
            </a:r>
            <a:r>
              <a:rPr lang="it-IT" dirty="0" err="1"/>
              <a:t>arbitrary</a:t>
            </a:r>
            <a:r>
              <a:rPr lang="it-IT" dirty="0"/>
              <a:t> </a:t>
            </a:r>
            <a:r>
              <a:rPr lang="it-IT" dirty="0" err="1"/>
              <a:t>voltage</a:t>
            </a:r>
            <a:r>
              <a:rPr lang="it-IT" dirty="0"/>
              <a:t>.</a:t>
            </a:r>
          </a:p>
        </p:txBody>
      </p:sp>
      <p:sp>
        <p:nvSpPr>
          <p:cNvPr id="16" name="Segnaposto contenuto 2">
            <a:extLst>
              <a:ext uri="{FF2B5EF4-FFF2-40B4-BE49-F238E27FC236}">
                <a16:creationId xmlns:a16="http://schemas.microsoft.com/office/drawing/2014/main" id="{0573CF50-070E-4FE4-905C-24E6191B5B9B}"/>
              </a:ext>
            </a:extLst>
          </p:cNvPr>
          <p:cNvSpPr txBox="1">
            <a:spLocks/>
          </p:cNvSpPr>
          <p:nvPr/>
        </p:nvSpPr>
        <p:spPr>
          <a:xfrm>
            <a:off x="509643" y="5139128"/>
            <a:ext cx="5840357" cy="59513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This</a:t>
            </a:r>
            <a:r>
              <a:rPr lang="it-IT" dirty="0"/>
              <a:t> technique </a:t>
            </a:r>
            <a:r>
              <a:rPr lang="it-IT" dirty="0" err="1"/>
              <a:t>is</a:t>
            </a:r>
            <a:r>
              <a:rPr lang="it-IT" dirty="0"/>
              <a:t> called </a:t>
            </a:r>
            <a:r>
              <a:rPr lang="it-IT" b="1" dirty="0" err="1"/>
              <a:t>Pulse</a:t>
            </a:r>
            <a:r>
              <a:rPr lang="it-IT" b="1" dirty="0"/>
              <a:t> </a:t>
            </a:r>
            <a:r>
              <a:rPr lang="it-IT" b="1" dirty="0" err="1"/>
              <a:t>Width</a:t>
            </a:r>
            <a:r>
              <a:rPr lang="it-IT" b="1" dirty="0"/>
              <a:t> </a:t>
            </a:r>
            <a:r>
              <a:rPr lang="it-IT" b="1" dirty="0" err="1"/>
              <a:t>Modulation</a:t>
            </a:r>
            <a:endParaRPr lang="it-IT" b="1" dirty="0"/>
          </a:p>
        </p:txBody>
      </p:sp>
      <p:pic>
        <p:nvPicPr>
          <p:cNvPr id="7" name="Immagine 6">
            <a:extLst>
              <a:ext uri="{FF2B5EF4-FFF2-40B4-BE49-F238E27FC236}">
                <a16:creationId xmlns:a16="http://schemas.microsoft.com/office/drawing/2014/main" id="{3D2E693A-8B0E-4D8A-9C9B-1B28F8C6110D}"/>
              </a:ext>
            </a:extLst>
          </p:cNvPr>
          <p:cNvPicPr>
            <a:picLocks noChangeAspect="1"/>
          </p:cNvPicPr>
          <p:nvPr/>
        </p:nvPicPr>
        <p:blipFill>
          <a:blip r:embed="rId2"/>
          <a:stretch>
            <a:fillRect/>
          </a:stretch>
        </p:blipFill>
        <p:spPr>
          <a:xfrm>
            <a:off x="7537450" y="1343025"/>
            <a:ext cx="3810000" cy="4171950"/>
          </a:xfrm>
          <a:prstGeom prst="rect">
            <a:avLst/>
          </a:prstGeom>
        </p:spPr>
      </p:pic>
    </p:spTree>
    <p:extLst>
      <p:ext uri="{BB962C8B-B14F-4D97-AF65-F5344CB8AC3E}">
        <p14:creationId xmlns:p14="http://schemas.microsoft.com/office/powerpoint/2010/main" val="265863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530196"/>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a:t>
            </a:r>
            <a:r>
              <a:rPr lang="it-IT" dirty="0" err="1"/>
              <a:t>theoretically</a:t>
            </a:r>
            <a:r>
              <a:rPr lang="it-IT" dirty="0"/>
              <a:t> </a:t>
            </a:r>
            <a:r>
              <a:rPr lang="it-IT" dirty="0" err="1"/>
              <a:t>implement</a:t>
            </a:r>
            <a:r>
              <a:rPr lang="it-IT" dirty="0"/>
              <a:t> </a:t>
            </a:r>
            <a:r>
              <a:rPr lang="it-IT" dirty="0" err="1"/>
              <a:t>our</a:t>
            </a:r>
            <a:r>
              <a:rPr lang="it-IT" dirty="0"/>
              <a:t> PWM routine but that </a:t>
            </a:r>
            <a:r>
              <a:rPr lang="it-IT" dirty="0" err="1"/>
              <a:t>has</a:t>
            </a:r>
            <a:r>
              <a:rPr lang="it-IT" dirty="0"/>
              <a:t> a big </a:t>
            </a:r>
            <a:r>
              <a:rPr lang="it-IT" dirty="0" err="1"/>
              <a:t>disadvantage</a:t>
            </a:r>
            <a:r>
              <a:rPr lang="it-IT" b="1" dirty="0"/>
              <a:t>: the output signal </a:t>
            </a:r>
            <a:r>
              <a:rPr lang="it-IT" b="1" dirty="0" err="1"/>
              <a:t>depends</a:t>
            </a:r>
            <a:r>
              <a:rPr lang="it-IT" b="1" dirty="0"/>
              <a:t> on </a:t>
            </a:r>
            <a:r>
              <a:rPr lang="it-IT" b="1" dirty="0" err="1"/>
              <a:t>what</a:t>
            </a:r>
            <a:r>
              <a:rPr lang="it-IT" b="1" dirty="0"/>
              <a:t> the processor </a:t>
            </a:r>
            <a:r>
              <a:rPr lang="it-IT" b="1" dirty="0" err="1"/>
              <a:t>is</a:t>
            </a:r>
            <a:r>
              <a:rPr lang="it-IT" b="1" dirty="0"/>
              <a:t> </a:t>
            </a:r>
            <a:r>
              <a:rPr lang="it-IT" b="1" dirty="0" err="1"/>
              <a:t>doing</a:t>
            </a:r>
            <a:r>
              <a:rPr lang="it-IT" b="1" dirty="0"/>
              <a:t> </a:t>
            </a:r>
            <a:r>
              <a:rPr lang="it-IT" dirty="0"/>
              <a:t>and we </a:t>
            </a:r>
            <a:r>
              <a:rPr lang="it-IT" dirty="0" err="1"/>
              <a:t>can’t</a:t>
            </a:r>
            <a:r>
              <a:rPr lang="it-IT" dirty="0"/>
              <a:t> focus on other operations </a:t>
            </a:r>
            <a:r>
              <a:rPr lang="it-IT" dirty="0" err="1"/>
              <a:t>than</a:t>
            </a:r>
            <a:r>
              <a:rPr lang="it-IT" dirty="0"/>
              <a:t> </a:t>
            </a:r>
            <a:r>
              <a:rPr lang="it-IT" dirty="0" err="1"/>
              <a:t>producing</a:t>
            </a:r>
            <a:r>
              <a:rPr lang="it-IT" dirty="0"/>
              <a:t> the PWM signal</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69034" y="4684011"/>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indicate the duty </a:t>
            </a:r>
            <a:r>
              <a:rPr lang="it-IT" dirty="0" err="1"/>
              <a:t>cycle</a:t>
            </a:r>
            <a:r>
              <a:rPr lang="it-IT" dirty="0"/>
              <a:t> </a:t>
            </a:r>
            <a:r>
              <a:rPr lang="it-IT" dirty="0" err="1"/>
              <a:t>as</a:t>
            </a:r>
            <a:r>
              <a:rPr lang="it-IT" dirty="0"/>
              <a:t> an </a:t>
            </a:r>
            <a:r>
              <a:rPr lang="it-IT" dirty="0" err="1"/>
              <a:t>int</a:t>
            </a:r>
            <a:r>
              <a:rPr lang="it-IT" dirty="0"/>
              <a:t> </a:t>
            </a:r>
            <a:r>
              <a:rPr lang="it-IT" dirty="0" err="1"/>
              <a:t>between</a:t>
            </a:r>
            <a:r>
              <a:rPr lang="it-IT" dirty="0"/>
              <a:t> 0 and 255</a:t>
            </a:r>
            <a:endParaRPr lang="it-IT" dirty="0">
              <a:latin typeface="Consolas" panose="020B0609020204030204" pitchFamily="49" charset="0"/>
            </a:endParaRPr>
          </a:p>
        </p:txBody>
      </p:sp>
      <p:pic>
        <p:nvPicPr>
          <p:cNvPr id="4" name="Immagine 3">
            <a:extLst>
              <a:ext uri="{FF2B5EF4-FFF2-40B4-BE49-F238E27FC236}">
                <a16:creationId xmlns:a16="http://schemas.microsoft.com/office/drawing/2014/main" id="{3EEC96F0-1CB8-452E-8C0C-05B5997E3DA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85063" y="4004885"/>
            <a:ext cx="5581421" cy="1614404"/>
          </a:xfrm>
          <a:prstGeom prst="rect">
            <a:avLst/>
          </a:prstGeom>
        </p:spPr>
      </p:pic>
      <p:sp>
        <p:nvSpPr>
          <p:cNvPr id="12" name="Segnaposto contenuto 2">
            <a:extLst>
              <a:ext uri="{FF2B5EF4-FFF2-40B4-BE49-F238E27FC236}">
                <a16:creationId xmlns:a16="http://schemas.microsoft.com/office/drawing/2014/main" id="{9AF48B8C-DBD7-43D9-A64D-A832D6EEF085}"/>
              </a:ext>
            </a:extLst>
          </p:cNvPr>
          <p:cNvSpPr txBox="1">
            <a:spLocks/>
          </p:cNvSpPr>
          <p:nvPr/>
        </p:nvSpPr>
        <p:spPr>
          <a:xfrm>
            <a:off x="509644" y="3290336"/>
            <a:ext cx="5237905" cy="130897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To </a:t>
            </a:r>
            <a:r>
              <a:rPr lang="it-IT" dirty="0" err="1"/>
              <a:t>overcome</a:t>
            </a:r>
            <a:r>
              <a:rPr lang="it-IT" dirty="0"/>
              <a:t> </a:t>
            </a:r>
            <a:r>
              <a:rPr lang="it-IT" dirty="0" err="1"/>
              <a:t>this</a:t>
            </a:r>
            <a:r>
              <a:rPr lang="it-IT" dirty="0"/>
              <a:t>, Arduino </a:t>
            </a:r>
            <a:r>
              <a:rPr lang="it-IT" dirty="0" err="1"/>
              <a:t>has</a:t>
            </a:r>
            <a:r>
              <a:rPr lang="it-IT" dirty="0"/>
              <a:t> some PWM-enabled </a:t>
            </a:r>
            <a:r>
              <a:rPr lang="it-IT" dirty="0" err="1"/>
              <a:t>pins</a:t>
            </a:r>
            <a:r>
              <a:rPr lang="it-IT" dirty="0"/>
              <a:t> that can be </a:t>
            </a:r>
            <a:r>
              <a:rPr lang="it-IT" dirty="0" err="1"/>
              <a:t>controlled</a:t>
            </a:r>
            <a:r>
              <a:rPr lang="it-IT" dirty="0"/>
              <a:t> </a:t>
            </a:r>
            <a:r>
              <a:rPr lang="it-IT" dirty="0" err="1"/>
              <a:t>using</a:t>
            </a:r>
            <a:r>
              <a:rPr lang="it-IT" dirty="0"/>
              <a:t> the </a:t>
            </a:r>
            <a:r>
              <a:rPr lang="it-IT" b="1" dirty="0" err="1">
                <a:latin typeface="Consolas" panose="020B0609020204030204" pitchFamily="49" charset="0"/>
              </a:rPr>
              <a:t>analogWrite</a:t>
            </a:r>
            <a:r>
              <a:rPr lang="it-IT" b="1" dirty="0">
                <a:latin typeface="Consolas" panose="020B0609020204030204" pitchFamily="49" charset="0"/>
              </a:rPr>
              <a:t>() </a:t>
            </a:r>
            <a:r>
              <a:rPr lang="it-IT" dirty="0" err="1"/>
              <a:t>function</a:t>
            </a:r>
            <a:r>
              <a:rPr lang="it-IT" dirty="0"/>
              <a:t> </a:t>
            </a:r>
            <a:r>
              <a:rPr lang="it-IT" dirty="0" err="1"/>
              <a:t>without</a:t>
            </a:r>
            <a:r>
              <a:rPr lang="it-IT" dirty="0"/>
              <a:t> </a:t>
            </a:r>
            <a:r>
              <a:rPr lang="it-IT" dirty="0" err="1"/>
              <a:t>consuming</a:t>
            </a:r>
            <a:r>
              <a:rPr lang="it-IT" dirty="0"/>
              <a:t> </a:t>
            </a:r>
            <a:r>
              <a:rPr lang="it-IT" dirty="0" err="1"/>
              <a:t>precious</a:t>
            </a:r>
            <a:r>
              <a:rPr lang="it-IT" dirty="0"/>
              <a:t> controller </a:t>
            </a:r>
            <a:r>
              <a:rPr lang="it-IT" dirty="0" err="1"/>
              <a:t>cycles</a:t>
            </a:r>
            <a:r>
              <a:rPr lang="it-IT" dirty="0"/>
              <a:t>:</a:t>
            </a:r>
          </a:p>
        </p:txBody>
      </p:sp>
      <p:pic>
        <p:nvPicPr>
          <p:cNvPr id="2" name="Immagine 1">
            <a:extLst>
              <a:ext uri="{FF2B5EF4-FFF2-40B4-BE49-F238E27FC236}">
                <a16:creationId xmlns:a16="http://schemas.microsoft.com/office/drawing/2014/main" id="{E7C238F2-B3D7-4283-86EA-BEB1153E2AB6}"/>
              </a:ext>
            </a:extLst>
          </p:cNvPr>
          <p:cNvPicPr>
            <a:picLocks noChangeAspect="1"/>
          </p:cNvPicPr>
          <p:nvPr/>
        </p:nvPicPr>
        <p:blipFill>
          <a:blip r:embed="rId3">
            <a:clrChange>
              <a:clrFrom>
                <a:srgbClr val="ECF1F1"/>
              </a:clrFrom>
              <a:clrTo>
                <a:srgbClr val="ECF1F1">
                  <a:alpha val="0"/>
                </a:srgbClr>
              </a:clrTo>
            </a:clrChange>
          </a:blip>
          <a:stretch>
            <a:fillRect/>
          </a:stretch>
        </p:blipFill>
        <p:spPr>
          <a:xfrm>
            <a:off x="6096000" y="1333943"/>
            <a:ext cx="6000750" cy="2402435"/>
          </a:xfrm>
          <a:prstGeom prst="rect">
            <a:avLst/>
          </a:prstGeom>
        </p:spPr>
      </p:pic>
    </p:spTree>
    <p:extLst>
      <p:ext uri="{BB962C8B-B14F-4D97-AF65-F5344CB8AC3E}">
        <p14:creationId xmlns:p14="http://schemas.microsoft.com/office/powerpoint/2010/main" val="4395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5"/>
            <a:ext cx="5237905" cy="19815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guide step </a:t>
            </a:r>
            <a:r>
              <a:rPr lang="it-IT" dirty="0" err="1"/>
              <a:t>is</a:t>
            </a:r>
            <a:r>
              <a:rPr lang="it-IT" dirty="0"/>
              <a:t> </a:t>
            </a:r>
            <a:r>
              <a:rPr lang="it-IT" dirty="0" err="1"/>
              <a:t>done</a:t>
            </a:r>
            <a:r>
              <a:rPr lang="it-IT" dirty="0"/>
              <a:t> </a:t>
            </a:r>
            <a:r>
              <a:rPr lang="it-IT" dirty="0" err="1"/>
              <a:t>without</a:t>
            </a:r>
            <a:r>
              <a:rPr lang="it-IT" dirty="0"/>
              <a:t> </a:t>
            </a:r>
            <a:r>
              <a:rPr lang="it-IT" dirty="0" err="1"/>
              <a:t>using</a:t>
            </a:r>
            <a:r>
              <a:rPr lang="it-IT" dirty="0"/>
              <a:t> </a:t>
            </a:r>
            <a:r>
              <a:rPr lang="it-IT" dirty="0" err="1"/>
              <a:t>too</a:t>
            </a:r>
            <a:r>
              <a:rPr lang="it-IT" dirty="0"/>
              <a:t> </a:t>
            </a:r>
            <a:r>
              <a:rPr lang="it-IT" dirty="0" err="1"/>
              <a:t>many</a:t>
            </a:r>
            <a:r>
              <a:rPr lang="it-IT" dirty="0"/>
              <a:t> </a:t>
            </a:r>
            <a:r>
              <a:rPr lang="it-IT" dirty="0" err="1"/>
              <a:t>delays</a:t>
            </a:r>
            <a:r>
              <a:rPr lang="it-IT" dirty="0"/>
              <a:t> </a:t>
            </a:r>
            <a:r>
              <a:rPr lang="it-IT" dirty="0" err="1"/>
              <a:t>because</a:t>
            </a:r>
            <a:r>
              <a:rPr lang="it-IT" dirty="0"/>
              <a:t> we </a:t>
            </a:r>
            <a:r>
              <a:rPr lang="it-IT" dirty="0" err="1"/>
              <a:t>can’t</a:t>
            </a:r>
            <a:r>
              <a:rPr lang="it-IT" dirty="0"/>
              <a:t> </a:t>
            </a:r>
            <a:r>
              <a:rPr lang="it-IT" dirty="0" err="1"/>
              <a:t>afford</a:t>
            </a:r>
            <a:r>
              <a:rPr lang="it-IT" dirty="0"/>
              <a:t> to </a:t>
            </a:r>
            <a:r>
              <a:rPr lang="it-IT" dirty="0" err="1"/>
              <a:t>leave</a:t>
            </a:r>
            <a:r>
              <a:rPr lang="it-IT" dirty="0"/>
              <a:t> the controller </a:t>
            </a:r>
            <a:r>
              <a:rPr lang="it-IT" dirty="0" err="1"/>
              <a:t>idle</a:t>
            </a:r>
            <a:r>
              <a:rPr lang="it-IT" dirty="0"/>
              <a:t> a long </a:t>
            </a:r>
            <a:r>
              <a:rPr lang="it-IT" dirty="0" err="1"/>
              <a:t>period</a:t>
            </a:r>
            <a:r>
              <a:rPr lang="it-IT" dirty="0"/>
              <a:t> of time </a:t>
            </a:r>
            <a:r>
              <a:rPr lang="it-IT" dirty="0" err="1"/>
              <a:t>if</a:t>
            </a:r>
            <a:r>
              <a:rPr lang="it-IT" dirty="0"/>
              <a:t> we </a:t>
            </a:r>
            <a:r>
              <a:rPr lang="it-IT" dirty="0" err="1"/>
              <a:t>want</a:t>
            </a:r>
            <a:r>
              <a:rPr lang="it-IT" dirty="0"/>
              <a:t> it to be </a:t>
            </a:r>
            <a:r>
              <a:rPr lang="it-IT" dirty="0" err="1"/>
              <a:t>reasonally</a:t>
            </a:r>
            <a:r>
              <a:rPr lang="it-IT" dirty="0"/>
              <a:t> </a:t>
            </a:r>
            <a:r>
              <a:rPr lang="it-IT" dirty="0" err="1"/>
              <a:t>reactive</a:t>
            </a:r>
            <a:r>
              <a:rPr lang="it-IT" dirty="0"/>
              <a:t>: the </a:t>
            </a:r>
            <a:r>
              <a:rPr lang="it-IT" dirty="0" err="1"/>
              <a:t>longest</a:t>
            </a:r>
            <a:r>
              <a:rPr lang="it-IT" dirty="0"/>
              <a:t> </a:t>
            </a:r>
            <a:r>
              <a:rPr lang="it-IT" dirty="0" err="1"/>
              <a:t>routines</a:t>
            </a:r>
            <a:r>
              <a:rPr lang="it-IT" dirty="0"/>
              <a:t> have to be implemented </a:t>
            </a:r>
            <a:r>
              <a:rPr lang="it-IT" dirty="0" err="1"/>
              <a:t>using</a:t>
            </a:r>
            <a:r>
              <a:rPr lang="it-IT" dirty="0"/>
              <a:t> a time </a:t>
            </a:r>
            <a:r>
              <a:rPr lang="it-IT" dirty="0" err="1"/>
              <a:t>reference</a:t>
            </a:r>
            <a:r>
              <a:rPr lang="it-IT" dirty="0"/>
              <a:t> </a:t>
            </a:r>
            <a:r>
              <a:rPr lang="it-IT" dirty="0" err="1"/>
              <a:t>that’s</a:t>
            </a:r>
            <a:r>
              <a:rPr lang="it-IT" dirty="0"/>
              <a:t> </a:t>
            </a:r>
            <a:r>
              <a:rPr lang="it-IT" dirty="0" err="1"/>
              <a:t>given</a:t>
            </a:r>
            <a:r>
              <a:rPr lang="it-IT" dirty="0"/>
              <a:t> by the </a:t>
            </a:r>
            <a:r>
              <a:rPr lang="it-IT" dirty="0" err="1">
                <a:latin typeface="Consolas" panose="020B0609020204030204" pitchFamily="49" charset="0"/>
              </a:rPr>
              <a:t>millis</a:t>
            </a:r>
            <a:r>
              <a:rPr lang="it-IT" dirty="0">
                <a:latin typeface="Consolas" panose="020B0609020204030204" pitchFamily="49" charset="0"/>
              </a:rPr>
              <a:t>() </a:t>
            </a:r>
            <a:r>
              <a:rPr lang="it-IT" dirty="0" err="1"/>
              <a:t>function</a:t>
            </a:r>
            <a:endParaRPr lang="it-IT" dirty="0"/>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2" y="4514627"/>
            <a:ext cx="5237905" cy="57620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use it to start </a:t>
            </a:r>
            <a:r>
              <a:rPr lang="it-IT" dirty="0" err="1"/>
              <a:t>timers</a:t>
            </a:r>
            <a:r>
              <a:rPr lang="it-IT" dirty="0"/>
              <a:t> and to control the duration of a </a:t>
            </a:r>
            <a:r>
              <a:rPr lang="it-IT" dirty="0" err="1"/>
              <a:t>certain</a:t>
            </a:r>
            <a:r>
              <a:rPr lang="it-IT" dirty="0"/>
              <a:t> operation.</a:t>
            </a:r>
            <a:endParaRPr lang="it-IT" dirty="0">
              <a:latin typeface="Consolas" panose="020B0609020204030204" pitchFamily="49" charset="0"/>
            </a:endParaRPr>
          </a:p>
        </p:txBody>
      </p:sp>
      <p:pic>
        <p:nvPicPr>
          <p:cNvPr id="5" name="Immagine 4">
            <a:extLst>
              <a:ext uri="{FF2B5EF4-FFF2-40B4-BE49-F238E27FC236}">
                <a16:creationId xmlns:a16="http://schemas.microsoft.com/office/drawing/2014/main" id="{52A1654A-661D-4E37-B6E4-52578566D4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93704" y="1281196"/>
            <a:ext cx="5960079" cy="4260697"/>
          </a:xfrm>
          <a:prstGeom prst="rect">
            <a:avLst/>
          </a:prstGeom>
        </p:spPr>
      </p:pic>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3" y="3468239"/>
            <a:ext cx="5237905" cy="91326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latin typeface="Consolas" panose="020B0609020204030204" pitchFamily="49" charset="0"/>
              </a:rPr>
              <a:t>millis</a:t>
            </a:r>
            <a:r>
              <a:rPr lang="it-IT" dirty="0">
                <a:latin typeface="Consolas" panose="020B0609020204030204" pitchFamily="49" charset="0"/>
              </a:rPr>
              <a:t>() </a:t>
            </a:r>
            <a:r>
              <a:rPr lang="it-IT" dirty="0" err="1"/>
              <a:t>returns</a:t>
            </a:r>
            <a:r>
              <a:rPr lang="it-IT" dirty="0"/>
              <a:t> the </a:t>
            </a:r>
            <a:r>
              <a:rPr lang="it-IT" dirty="0" err="1"/>
              <a:t>number</a:t>
            </a:r>
            <a:r>
              <a:rPr lang="it-IT" dirty="0"/>
              <a:t> of </a:t>
            </a:r>
            <a:r>
              <a:rPr lang="it-IT" dirty="0" err="1"/>
              <a:t>milliseconds</a:t>
            </a:r>
            <a:r>
              <a:rPr lang="it-IT" dirty="0"/>
              <a:t> that have </a:t>
            </a:r>
            <a:r>
              <a:rPr lang="it-IT" dirty="0" err="1"/>
              <a:t>passed</a:t>
            </a:r>
            <a:r>
              <a:rPr lang="it-IT" dirty="0"/>
              <a:t> from the </a:t>
            </a:r>
            <a:r>
              <a:rPr lang="it-IT" dirty="0" err="1"/>
              <a:t>controller’s</a:t>
            </a:r>
            <a:r>
              <a:rPr lang="it-IT" dirty="0"/>
              <a:t> </a:t>
            </a:r>
            <a:r>
              <a:rPr lang="it-IT" dirty="0" err="1"/>
              <a:t>bootup</a:t>
            </a:r>
            <a:r>
              <a:rPr lang="it-IT" dirty="0"/>
              <a:t>.</a:t>
            </a:r>
            <a:endParaRPr lang="it-IT" dirty="0">
              <a:latin typeface="Consolas" panose="020B0609020204030204" pitchFamily="49" charset="0"/>
            </a:endParaRPr>
          </a:p>
        </p:txBody>
      </p:sp>
      <p:cxnSp>
        <p:nvCxnSpPr>
          <p:cNvPr id="14" name="Connettore 2 13">
            <a:extLst>
              <a:ext uri="{FF2B5EF4-FFF2-40B4-BE49-F238E27FC236}">
                <a16:creationId xmlns:a16="http://schemas.microsoft.com/office/drawing/2014/main" id="{3323F271-0713-40EA-8673-BE03E91F5614}"/>
              </a:ext>
            </a:extLst>
          </p:cNvPr>
          <p:cNvCxnSpPr>
            <a:cxnSpLocks/>
          </p:cNvCxnSpPr>
          <p:nvPr/>
        </p:nvCxnSpPr>
        <p:spPr>
          <a:xfrm>
            <a:off x="5683250" y="3053327"/>
            <a:ext cx="1174750" cy="1251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0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4" y="1383936"/>
            <a:ext cx="5237905" cy="15001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automatic</a:t>
            </a:r>
            <a:r>
              <a:rPr lang="it-IT" dirty="0"/>
              <a:t> mode </a:t>
            </a:r>
            <a:r>
              <a:rPr lang="it-IT" dirty="0" err="1"/>
              <a:t>implements</a:t>
            </a:r>
            <a:r>
              <a:rPr lang="it-IT" dirty="0"/>
              <a:t> </a:t>
            </a:r>
            <a:r>
              <a:rPr lang="it-IT" dirty="0" err="1"/>
              <a:t>really</a:t>
            </a:r>
            <a:r>
              <a:rPr lang="it-IT" dirty="0"/>
              <a:t> </a:t>
            </a:r>
            <a:r>
              <a:rPr lang="it-IT" dirty="0" err="1"/>
              <a:t>simple</a:t>
            </a:r>
            <a:r>
              <a:rPr lang="it-IT" dirty="0"/>
              <a:t> </a:t>
            </a:r>
            <a:r>
              <a:rPr lang="it-IT" dirty="0" err="1"/>
              <a:t>logics</a:t>
            </a:r>
            <a:r>
              <a:rPr lang="it-IT" dirty="0"/>
              <a:t> </a:t>
            </a:r>
            <a:r>
              <a:rPr lang="it-IT" dirty="0" err="1"/>
              <a:t>based</a:t>
            </a:r>
            <a:r>
              <a:rPr lang="it-IT" dirty="0"/>
              <a:t> on the </a:t>
            </a:r>
            <a:r>
              <a:rPr lang="it-IT" dirty="0" err="1"/>
              <a:t>perceived</a:t>
            </a:r>
            <a:r>
              <a:rPr lang="it-IT" dirty="0"/>
              <a:t> </a:t>
            </a:r>
            <a:r>
              <a:rPr lang="it-IT" dirty="0" err="1"/>
              <a:t>distances</a:t>
            </a:r>
            <a:r>
              <a:rPr lang="it-IT" dirty="0"/>
              <a:t> </a:t>
            </a:r>
            <a:r>
              <a:rPr lang="it-IT" dirty="0" err="1"/>
              <a:t>between</a:t>
            </a:r>
            <a:r>
              <a:rPr lang="it-IT" dirty="0"/>
              <a:t> the car and </a:t>
            </a:r>
            <a:r>
              <a:rPr lang="it-IT" dirty="0" err="1"/>
              <a:t>surrounding</a:t>
            </a:r>
            <a:r>
              <a:rPr lang="it-IT" dirty="0"/>
              <a:t> objects: </a:t>
            </a:r>
            <a:r>
              <a:rPr lang="it-IT" dirty="0" err="1"/>
              <a:t>these</a:t>
            </a:r>
            <a:r>
              <a:rPr lang="it-IT" dirty="0"/>
              <a:t> are </a:t>
            </a:r>
            <a:r>
              <a:rPr lang="it-IT" dirty="0" err="1"/>
              <a:t>measured</a:t>
            </a:r>
            <a:r>
              <a:rPr lang="it-IT" dirty="0"/>
              <a:t> </a:t>
            </a:r>
            <a:r>
              <a:rPr lang="it-IT" dirty="0" err="1"/>
              <a:t>using</a:t>
            </a:r>
            <a:r>
              <a:rPr lang="it-IT" dirty="0"/>
              <a:t> the </a:t>
            </a:r>
            <a:r>
              <a:rPr lang="it-IT" b="1" dirty="0"/>
              <a:t>HSR04</a:t>
            </a:r>
            <a:r>
              <a:rPr lang="it-IT" dirty="0"/>
              <a:t> </a:t>
            </a:r>
            <a:r>
              <a:rPr lang="it-IT" b="1" dirty="0" err="1"/>
              <a:t>module</a:t>
            </a:r>
            <a:r>
              <a:rPr lang="it-IT" dirty="0"/>
              <a:t>.</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8" name="Segnaposto contenuto 2">
            <a:extLst>
              <a:ext uri="{FF2B5EF4-FFF2-40B4-BE49-F238E27FC236}">
                <a16:creationId xmlns:a16="http://schemas.microsoft.com/office/drawing/2014/main" id="{127EB2ED-E505-431D-9D68-D5ECCBB621FE}"/>
              </a:ext>
            </a:extLst>
          </p:cNvPr>
          <p:cNvSpPr txBox="1">
            <a:spLocks/>
          </p:cNvSpPr>
          <p:nvPr/>
        </p:nvSpPr>
        <p:spPr>
          <a:xfrm>
            <a:off x="509641" y="4212258"/>
            <a:ext cx="5237905" cy="1228647"/>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If</a:t>
            </a:r>
            <a:r>
              <a:rPr lang="it-IT" dirty="0"/>
              <a:t> </a:t>
            </a:r>
            <a:r>
              <a:rPr lang="it-IT" dirty="0" err="1"/>
              <a:t>there’s</a:t>
            </a:r>
            <a:r>
              <a:rPr lang="it-IT" dirty="0"/>
              <a:t> an </a:t>
            </a:r>
            <a:r>
              <a:rPr lang="it-IT" dirty="0" err="1"/>
              <a:t>echo</a:t>
            </a:r>
            <a:r>
              <a:rPr lang="it-IT" dirty="0"/>
              <a:t>, the HSR04 </a:t>
            </a:r>
            <a:r>
              <a:rPr lang="it-IT" dirty="0" err="1"/>
              <a:t>sends</a:t>
            </a:r>
            <a:r>
              <a:rPr lang="it-IT" dirty="0"/>
              <a:t> an HIGH signal </a:t>
            </a:r>
            <a:r>
              <a:rPr lang="it-IT" dirty="0" err="1"/>
              <a:t>whose</a:t>
            </a:r>
            <a:r>
              <a:rPr lang="it-IT" dirty="0"/>
              <a:t> duration </a:t>
            </a:r>
            <a:r>
              <a:rPr lang="it-IT" dirty="0" err="1"/>
              <a:t>is</a:t>
            </a:r>
            <a:r>
              <a:rPr lang="it-IT" dirty="0"/>
              <a:t> the same </a:t>
            </a:r>
            <a:r>
              <a:rPr lang="it-IT" dirty="0" err="1"/>
              <a:t>as</a:t>
            </a:r>
            <a:r>
              <a:rPr lang="it-IT" dirty="0"/>
              <a:t> the time </a:t>
            </a:r>
            <a:r>
              <a:rPr lang="it-IT" dirty="0" err="1"/>
              <a:t>between</a:t>
            </a:r>
            <a:r>
              <a:rPr lang="it-IT" dirty="0"/>
              <a:t> the signal start and the </a:t>
            </a:r>
            <a:r>
              <a:rPr lang="it-IT" dirty="0" err="1"/>
              <a:t>echo</a:t>
            </a:r>
            <a:r>
              <a:rPr lang="it-IT" dirty="0"/>
              <a:t> </a:t>
            </a:r>
            <a:r>
              <a:rPr lang="it-IT" dirty="0" err="1"/>
              <a:t>receiving</a:t>
            </a:r>
            <a:endParaRPr lang="it-IT" dirty="0">
              <a:latin typeface="Consolas" panose="020B0609020204030204" pitchFamily="49" charset="0"/>
            </a:endParaRPr>
          </a:p>
        </p:txBody>
      </p:sp>
      <p:sp>
        <p:nvSpPr>
          <p:cNvPr id="13" name="Segnaposto contenuto 2">
            <a:extLst>
              <a:ext uri="{FF2B5EF4-FFF2-40B4-BE49-F238E27FC236}">
                <a16:creationId xmlns:a16="http://schemas.microsoft.com/office/drawing/2014/main" id="{F290DD04-4131-43F4-BF61-5499AD65303A}"/>
              </a:ext>
            </a:extLst>
          </p:cNvPr>
          <p:cNvSpPr txBox="1">
            <a:spLocks/>
          </p:cNvSpPr>
          <p:nvPr/>
        </p:nvSpPr>
        <p:spPr>
          <a:xfrm>
            <a:off x="509642" y="2972369"/>
            <a:ext cx="5237905" cy="1326581"/>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err="1"/>
              <a:t>We’ve</a:t>
            </a:r>
            <a:r>
              <a:rPr lang="it-IT" dirty="0"/>
              <a:t> </a:t>
            </a:r>
            <a:r>
              <a:rPr lang="it-IT" dirty="0" err="1"/>
              <a:t>written</a:t>
            </a:r>
            <a:r>
              <a:rPr lang="it-IT" dirty="0"/>
              <a:t> a </a:t>
            </a:r>
            <a:r>
              <a:rPr lang="it-IT" dirty="0" err="1"/>
              <a:t>simple</a:t>
            </a:r>
            <a:r>
              <a:rPr lang="it-IT" dirty="0"/>
              <a:t> routine to drive the </a:t>
            </a:r>
            <a:r>
              <a:rPr lang="it-IT" dirty="0" err="1"/>
              <a:t>module</a:t>
            </a:r>
            <a:r>
              <a:rPr lang="it-IT" dirty="0"/>
              <a:t>: we first </a:t>
            </a:r>
            <a:r>
              <a:rPr lang="it-IT" dirty="0" err="1"/>
              <a:t>tell</a:t>
            </a:r>
            <a:r>
              <a:rPr lang="it-IT" dirty="0"/>
              <a:t> the HSR04 to </a:t>
            </a:r>
            <a:r>
              <a:rPr lang="it-IT" dirty="0" err="1"/>
              <a:t>send</a:t>
            </a:r>
            <a:r>
              <a:rPr lang="it-IT" dirty="0"/>
              <a:t> a signal on the </a:t>
            </a:r>
            <a:r>
              <a:rPr lang="it-IT" dirty="0" err="1"/>
              <a:t>transducer</a:t>
            </a:r>
            <a:r>
              <a:rPr lang="it-IT" dirty="0"/>
              <a:t> with a </a:t>
            </a:r>
            <a:r>
              <a:rPr lang="it-IT" dirty="0" err="1"/>
              <a:t>digitalWrite</a:t>
            </a:r>
            <a:r>
              <a:rPr lang="it-IT" dirty="0"/>
              <a:t>() for 15 </a:t>
            </a:r>
            <a:r>
              <a:rPr lang="it-IT" dirty="0" err="1"/>
              <a:t>ms</a:t>
            </a:r>
            <a:r>
              <a:rPr lang="it-IT" dirty="0"/>
              <a:t>, </a:t>
            </a:r>
            <a:r>
              <a:rPr lang="it-IT" dirty="0" err="1"/>
              <a:t>then</a:t>
            </a:r>
            <a:r>
              <a:rPr lang="it-IT" dirty="0"/>
              <a:t> </a:t>
            </a:r>
            <a:r>
              <a:rPr lang="it-IT" dirty="0" err="1"/>
              <a:t>wait</a:t>
            </a:r>
            <a:r>
              <a:rPr lang="it-IT" dirty="0"/>
              <a:t> for an </a:t>
            </a:r>
            <a:r>
              <a:rPr lang="it-IT" dirty="0" err="1"/>
              <a:t>echo</a:t>
            </a:r>
            <a:r>
              <a:rPr lang="it-IT" dirty="0"/>
              <a:t>.</a:t>
            </a:r>
          </a:p>
        </p:txBody>
      </p:sp>
    </p:spTree>
    <p:extLst>
      <p:ext uri="{BB962C8B-B14F-4D97-AF65-F5344CB8AC3E}">
        <p14:creationId xmlns:p14="http://schemas.microsoft.com/office/powerpoint/2010/main" val="123063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ESP-13 shield</a:t>
            </a:r>
          </a:p>
          <a:p>
            <a:pPr lvl="1"/>
            <a:r>
              <a:rPr lang="it-IT"/>
              <a:t>Carries an ESP-WROOM-02 module based on ESP8266</a:t>
            </a:r>
          </a:p>
          <a:p>
            <a:pPr lvl="1"/>
            <a:r>
              <a:rPr lang="it-IT"/>
              <a:t>Not mounted as a shield (going to see why soon)</a:t>
            </a:r>
          </a:p>
          <a:p>
            <a:pPr lvl="1"/>
            <a:r>
              <a:rPr lang="it-IT"/>
              <a:t>Cheap compared to other ESP8266  shields</a:t>
            </a:r>
          </a:p>
          <a:p>
            <a:pPr lvl="2"/>
            <a:r>
              <a:rPr lang="it-IT"/>
              <a:t>Turns out there’s a reason for that</a:t>
            </a:r>
          </a:p>
          <a:p>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8288F78C-9D9B-4E35-94C5-DB3E56CE74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70133" y="1973367"/>
            <a:ext cx="4415972" cy="4415972"/>
          </a:xfrm>
          <a:prstGeom prst="rect">
            <a:avLst/>
          </a:prstGeom>
        </p:spPr>
      </p:pic>
    </p:spTree>
    <p:extLst>
      <p:ext uri="{BB962C8B-B14F-4D97-AF65-F5344CB8AC3E}">
        <p14:creationId xmlns:p14="http://schemas.microsoft.com/office/powerpoint/2010/main" val="150479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1C2D3BA-FB9B-41BE-BFA2-D2B79FE47B3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59506" y="1555701"/>
            <a:ext cx="5541877" cy="3944016"/>
          </a:xfrm>
          <a:prstGeom prst="rect">
            <a:avLst/>
          </a:prstGeom>
        </p:spPr>
      </p:pic>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12902" y="2332632"/>
            <a:ext cx="5237905" cy="181391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We can measure the length of a </a:t>
            </a:r>
            <a:r>
              <a:rPr lang="it-IT" dirty="0" err="1"/>
              <a:t>pulse</a:t>
            </a:r>
            <a:r>
              <a:rPr lang="it-IT" dirty="0"/>
              <a:t> </a:t>
            </a:r>
            <a:r>
              <a:rPr lang="it-IT" dirty="0" err="1"/>
              <a:t>using</a:t>
            </a:r>
            <a:r>
              <a:rPr lang="it-IT" dirty="0"/>
              <a:t> the </a:t>
            </a:r>
            <a:r>
              <a:rPr lang="it-IT" b="1" dirty="0" err="1">
                <a:latin typeface="Consolas" panose="020B0609020204030204" pitchFamily="49" charset="0"/>
              </a:rPr>
              <a:t>pulseIn</a:t>
            </a:r>
            <a:r>
              <a:rPr lang="it-IT" b="1" dirty="0">
                <a:latin typeface="Consolas" panose="020B0609020204030204" pitchFamily="49" charset="0"/>
              </a:rPr>
              <a:t>() </a:t>
            </a:r>
            <a:r>
              <a:rPr lang="it-IT" dirty="0" err="1"/>
              <a:t>function</a:t>
            </a:r>
            <a:r>
              <a:rPr lang="it-IT" dirty="0"/>
              <a:t>: </a:t>
            </a:r>
            <a:r>
              <a:rPr lang="it-IT" dirty="0" err="1"/>
              <a:t>if</a:t>
            </a:r>
            <a:r>
              <a:rPr lang="it-IT" dirty="0"/>
              <a:t> </a:t>
            </a:r>
            <a:r>
              <a:rPr lang="it-IT" dirty="0" err="1"/>
              <a:t>it’s</a:t>
            </a:r>
            <a:r>
              <a:rPr lang="it-IT" dirty="0"/>
              <a:t> set on HIGH it </a:t>
            </a:r>
            <a:r>
              <a:rPr lang="it-IT" dirty="0" err="1"/>
              <a:t>waits</a:t>
            </a:r>
            <a:r>
              <a:rPr lang="it-IT" dirty="0"/>
              <a:t> for the </a:t>
            </a:r>
            <a:r>
              <a:rPr lang="it-IT" dirty="0" err="1"/>
              <a:t>argument</a:t>
            </a:r>
            <a:r>
              <a:rPr lang="it-IT" dirty="0"/>
              <a:t> pin to switch from LOW to HIGH and, </a:t>
            </a:r>
            <a:r>
              <a:rPr lang="it-IT" dirty="0" err="1"/>
              <a:t>waits</a:t>
            </a:r>
            <a:r>
              <a:rPr lang="it-IT" dirty="0"/>
              <a:t> for it to return to LOW and </a:t>
            </a:r>
            <a:r>
              <a:rPr lang="it-IT" dirty="0" err="1"/>
              <a:t>then</a:t>
            </a:r>
            <a:r>
              <a:rPr lang="it-IT" dirty="0"/>
              <a:t> </a:t>
            </a:r>
            <a:r>
              <a:rPr lang="it-IT" dirty="0" err="1"/>
              <a:t>returns</a:t>
            </a:r>
            <a:r>
              <a:rPr lang="it-IT" dirty="0"/>
              <a:t> the HIGH time duration.</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cxnSp>
        <p:nvCxnSpPr>
          <p:cNvPr id="9" name="Connettore 2 8">
            <a:extLst>
              <a:ext uri="{FF2B5EF4-FFF2-40B4-BE49-F238E27FC236}">
                <a16:creationId xmlns:a16="http://schemas.microsoft.com/office/drawing/2014/main" id="{5781B3A8-20EE-4DE2-91AF-393A7A4FAFED}"/>
              </a:ext>
            </a:extLst>
          </p:cNvPr>
          <p:cNvCxnSpPr>
            <a:cxnSpLocks/>
          </p:cNvCxnSpPr>
          <p:nvPr/>
        </p:nvCxnSpPr>
        <p:spPr>
          <a:xfrm>
            <a:off x="5747552" y="3816350"/>
            <a:ext cx="935823" cy="7164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08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03C8FB64-7ECB-4503-BAD6-120E369B1DD3}"/>
              </a:ext>
            </a:extLst>
          </p:cNvPr>
          <p:cNvSpPr txBox="1">
            <a:spLocks/>
          </p:cNvSpPr>
          <p:nvPr/>
        </p:nvSpPr>
        <p:spPr>
          <a:xfrm>
            <a:off x="5747552" y="177553"/>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r"/>
            <a:r>
              <a:rPr lang="it-IT" b="0" dirty="0">
                <a:ln w="0"/>
                <a:solidFill>
                  <a:schemeClr val="accent1"/>
                </a:solidFill>
                <a:effectLst>
                  <a:outerShdw blurRad="38100" dist="25400" dir="5400000" algn="ctr" rotWithShape="0">
                    <a:srgbClr val="6E747A">
                      <a:alpha val="43000"/>
                    </a:srgbClr>
                  </a:outerShdw>
                </a:effectLst>
              </a:rPr>
              <a:t>The Software</a:t>
            </a:r>
          </a:p>
        </p:txBody>
      </p:sp>
      <p:sp>
        <p:nvSpPr>
          <p:cNvPr id="6" name="Segnaposto contenuto 2">
            <a:extLst>
              <a:ext uri="{FF2B5EF4-FFF2-40B4-BE49-F238E27FC236}">
                <a16:creationId xmlns:a16="http://schemas.microsoft.com/office/drawing/2014/main" id="{E807CBFF-0959-41AB-B032-8A6EA94AD8BE}"/>
              </a:ext>
            </a:extLst>
          </p:cNvPr>
          <p:cNvSpPr txBox="1">
            <a:spLocks/>
          </p:cNvSpPr>
          <p:nvPr/>
        </p:nvSpPr>
        <p:spPr>
          <a:xfrm>
            <a:off x="509646" y="1713791"/>
            <a:ext cx="5237905" cy="106115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The </a:t>
            </a:r>
            <a:r>
              <a:rPr lang="it-IT" dirty="0" err="1"/>
              <a:t>rest</a:t>
            </a:r>
            <a:r>
              <a:rPr lang="it-IT" dirty="0"/>
              <a:t> of the Arduino code </a:t>
            </a:r>
            <a:r>
              <a:rPr lang="it-IT" dirty="0" err="1"/>
              <a:t>is</a:t>
            </a:r>
            <a:r>
              <a:rPr lang="it-IT" dirty="0"/>
              <a:t> </a:t>
            </a:r>
            <a:r>
              <a:rPr lang="it-IT" dirty="0" err="1"/>
              <a:t>quite</a:t>
            </a:r>
            <a:r>
              <a:rPr lang="it-IT" dirty="0"/>
              <a:t> self </a:t>
            </a:r>
            <a:r>
              <a:rPr lang="it-IT" dirty="0" err="1"/>
              <a:t>explanatory</a:t>
            </a:r>
            <a:r>
              <a:rPr lang="it-IT" dirty="0"/>
              <a:t> and </a:t>
            </a:r>
            <a:r>
              <a:rPr lang="it-IT" dirty="0" err="1"/>
              <a:t>going</a:t>
            </a:r>
            <a:r>
              <a:rPr lang="it-IT" dirty="0"/>
              <a:t> in detail </a:t>
            </a:r>
            <a:r>
              <a:rPr lang="it-IT" dirty="0" err="1"/>
              <a:t>would</a:t>
            </a:r>
            <a:r>
              <a:rPr lang="it-IT" dirty="0"/>
              <a:t> take </a:t>
            </a:r>
            <a:r>
              <a:rPr lang="it-IT" dirty="0" err="1"/>
              <a:t>too</a:t>
            </a:r>
            <a:r>
              <a:rPr lang="it-IT" dirty="0"/>
              <a:t> </a:t>
            </a:r>
            <a:r>
              <a:rPr lang="it-IT" dirty="0" err="1"/>
              <a:t>much</a:t>
            </a:r>
            <a:r>
              <a:rPr lang="it-IT" dirty="0"/>
              <a:t> time. </a:t>
            </a:r>
          </a:p>
        </p:txBody>
      </p:sp>
      <p:sp>
        <p:nvSpPr>
          <p:cNvPr id="11" name="Segnaposto contenuto 2">
            <a:extLst>
              <a:ext uri="{FF2B5EF4-FFF2-40B4-BE49-F238E27FC236}">
                <a16:creationId xmlns:a16="http://schemas.microsoft.com/office/drawing/2014/main" id="{A2F04DC6-D7F8-45DC-8DCD-CE16603ED915}"/>
              </a:ext>
            </a:extLst>
          </p:cNvPr>
          <p:cNvSpPr txBox="1">
            <a:spLocks/>
          </p:cNvSpPr>
          <p:nvPr/>
        </p:nvSpPr>
        <p:spPr>
          <a:xfrm>
            <a:off x="512902" y="5675020"/>
            <a:ext cx="6225453" cy="494174"/>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dirty="0">
                <a:latin typeface="Consolas" panose="020B0609020204030204" pitchFamily="49" charset="0"/>
              </a:rPr>
              <a:t>https://github.com/filippocastelli/uolli</a:t>
            </a:r>
          </a:p>
        </p:txBody>
      </p:sp>
      <p:sp>
        <p:nvSpPr>
          <p:cNvPr id="8" name="Segnaposto contenuto 2">
            <a:extLst>
              <a:ext uri="{FF2B5EF4-FFF2-40B4-BE49-F238E27FC236}">
                <a16:creationId xmlns:a16="http://schemas.microsoft.com/office/drawing/2014/main" id="{2350498C-9BD4-4A51-96AB-1EDD14B0FD08}"/>
              </a:ext>
            </a:extLst>
          </p:cNvPr>
          <p:cNvSpPr txBox="1">
            <a:spLocks/>
          </p:cNvSpPr>
          <p:nvPr/>
        </p:nvSpPr>
        <p:spPr>
          <a:xfrm>
            <a:off x="390617" y="880218"/>
            <a:ext cx="4366495" cy="400978"/>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it-IT" dirty="0" err="1">
                <a:ln w="0"/>
                <a:solidFill>
                  <a:schemeClr val="accent1"/>
                </a:solidFill>
                <a:effectLst>
                  <a:outerShdw blurRad="38100" dist="25400" dir="5400000" algn="ctr" rotWithShape="0">
                    <a:srgbClr val="6E747A">
                      <a:alpha val="43000"/>
                    </a:srgbClr>
                  </a:outerShdw>
                </a:effectLst>
              </a:rPr>
              <a:t>Our</a:t>
            </a:r>
            <a:r>
              <a:rPr lang="it-IT" dirty="0">
                <a:ln w="0"/>
                <a:solidFill>
                  <a:schemeClr val="accent1"/>
                </a:solidFill>
                <a:effectLst>
                  <a:outerShdw blurRad="38100" dist="25400" dir="5400000" algn="ctr" rotWithShape="0">
                    <a:srgbClr val="6E747A">
                      <a:alpha val="43000"/>
                    </a:srgbClr>
                  </a:outerShdw>
                </a:effectLst>
              </a:rPr>
              <a:t> Arduino Sketch:</a:t>
            </a:r>
          </a:p>
        </p:txBody>
      </p:sp>
      <p:sp>
        <p:nvSpPr>
          <p:cNvPr id="10" name="Segnaposto contenuto 2">
            <a:extLst>
              <a:ext uri="{FF2B5EF4-FFF2-40B4-BE49-F238E27FC236}">
                <a16:creationId xmlns:a16="http://schemas.microsoft.com/office/drawing/2014/main" id="{8AB96830-3411-4711-A7FA-BDF31874B2A4}"/>
              </a:ext>
            </a:extLst>
          </p:cNvPr>
          <p:cNvSpPr txBox="1">
            <a:spLocks/>
          </p:cNvSpPr>
          <p:nvPr/>
        </p:nvSpPr>
        <p:spPr>
          <a:xfrm>
            <a:off x="509647" y="4793541"/>
            <a:ext cx="5237905" cy="254710"/>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but that </a:t>
            </a:r>
            <a:r>
              <a:rPr lang="it-IT" dirty="0" err="1"/>
              <a:t>is</a:t>
            </a:r>
            <a:r>
              <a:rPr lang="it-IT" dirty="0"/>
              <a:t> </a:t>
            </a:r>
            <a:r>
              <a:rPr lang="it-IT" dirty="0" err="1"/>
              <a:t>left</a:t>
            </a:r>
            <a:r>
              <a:rPr lang="it-IT" dirty="0"/>
              <a:t> </a:t>
            </a:r>
            <a:r>
              <a:rPr lang="it-IT" dirty="0" err="1"/>
              <a:t>as</a:t>
            </a:r>
            <a:r>
              <a:rPr lang="it-IT" dirty="0"/>
              <a:t> an exercise to the </a:t>
            </a:r>
            <a:r>
              <a:rPr lang="it-IT" dirty="0" err="1"/>
              <a:t>reader</a:t>
            </a:r>
            <a:endParaRPr lang="it-IT" dirty="0"/>
          </a:p>
        </p:txBody>
      </p:sp>
      <p:sp>
        <p:nvSpPr>
          <p:cNvPr id="12" name="Segnaposto contenuto 2">
            <a:extLst>
              <a:ext uri="{FF2B5EF4-FFF2-40B4-BE49-F238E27FC236}">
                <a16:creationId xmlns:a16="http://schemas.microsoft.com/office/drawing/2014/main" id="{53711341-43C9-4F3D-9513-87052EDFF6F4}"/>
              </a:ext>
            </a:extLst>
          </p:cNvPr>
          <p:cNvSpPr txBox="1">
            <a:spLocks/>
          </p:cNvSpPr>
          <p:nvPr/>
        </p:nvSpPr>
        <p:spPr>
          <a:xfrm>
            <a:off x="509645" y="2717979"/>
            <a:ext cx="5237905" cy="1809572"/>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None/>
            </a:pPr>
            <a:r>
              <a:rPr lang="it-IT" dirty="0"/>
              <a:t>You </a:t>
            </a:r>
            <a:r>
              <a:rPr lang="it-IT" dirty="0" err="1"/>
              <a:t>may</a:t>
            </a:r>
            <a:r>
              <a:rPr lang="it-IT" dirty="0"/>
              <a:t> </a:t>
            </a:r>
            <a:r>
              <a:rPr lang="it-IT" dirty="0" err="1"/>
              <a:t>also</a:t>
            </a:r>
            <a:r>
              <a:rPr lang="it-IT" dirty="0"/>
              <a:t> </a:t>
            </a:r>
            <a:r>
              <a:rPr lang="it-IT" dirty="0" err="1"/>
              <a:t>want</a:t>
            </a:r>
            <a:r>
              <a:rPr lang="it-IT" dirty="0"/>
              <a:t> to check the ESP8266 code that </a:t>
            </a:r>
            <a:r>
              <a:rPr lang="it-IT" dirty="0" err="1"/>
              <a:t>basically</a:t>
            </a:r>
            <a:r>
              <a:rPr lang="it-IT" dirty="0"/>
              <a:t> </a:t>
            </a:r>
            <a:r>
              <a:rPr lang="it-IT" dirty="0" err="1"/>
              <a:t>creates</a:t>
            </a:r>
            <a:r>
              <a:rPr lang="it-IT" dirty="0"/>
              <a:t> an HTML page with some interactive </a:t>
            </a:r>
            <a:r>
              <a:rPr lang="it-IT" dirty="0" err="1"/>
              <a:t>buttons</a:t>
            </a:r>
            <a:r>
              <a:rPr lang="it-IT" dirty="0"/>
              <a:t>, </a:t>
            </a:r>
            <a:r>
              <a:rPr lang="it-IT" dirty="0" err="1"/>
              <a:t>detects</a:t>
            </a:r>
            <a:r>
              <a:rPr lang="it-IT" dirty="0"/>
              <a:t> the </a:t>
            </a:r>
            <a:r>
              <a:rPr lang="it-IT" dirty="0" err="1"/>
              <a:t>button</a:t>
            </a:r>
            <a:r>
              <a:rPr lang="it-IT" dirty="0"/>
              <a:t> </a:t>
            </a:r>
            <a:r>
              <a:rPr lang="it-IT" dirty="0" err="1"/>
              <a:t>presses</a:t>
            </a:r>
            <a:r>
              <a:rPr lang="it-IT" dirty="0"/>
              <a:t> and </a:t>
            </a:r>
            <a:r>
              <a:rPr lang="it-IT" dirty="0" err="1"/>
              <a:t>sends</a:t>
            </a:r>
            <a:r>
              <a:rPr lang="it-IT" dirty="0"/>
              <a:t> </a:t>
            </a:r>
            <a:r>
              <a:rPr lang="it-IT" dirty="0" err="1"/>
              <a:t>values</a:t>
            </a:r>
            <a:r>
              <a:rPr lang="it-IT" dirty="0"/>
              <a:t> to serial </a:t>
            </a:r>
            <a:r>
              <a:rPr lang="it-IT" dirty="0" err="1"/>
              <a:t>depending</a:t>
            </a:r>
            <a:r>
              <a:rPr lang="it-IT" dirty="0"/>
              <a:t> on </a:t>
            </a:r>
            <a:r>
              <a:rPr lang="it-IT" dirty="0" err="1"/>
              <a:t>which</a:t>
            </a:r>
            <a:r>
              <a:rPr lang="it-IT" dirty="0"/>
              <a:t> </a:t>
            </a:r>
            <a:r>
              <a:rPr lang="it-IT" dirty="0" err="1"/>
              <a:t>button</a:t>
            </a:r>
            <a:r>
              <a:rPr lang="it-IT" dirty="0"/>
              <a:t> </a:t>
            </a:r>
            <a:r>
              <a:rPr lang="it-IT" dirty="0" err="1"/>
              <a:t>has</a:t>
            </a:r>
            <a:r>
              <a:rPr lang="it-IT" dirty="0"/>
              <a:t> </a:t>
            </a:r>
            <a:r>
              <a:rPr lang="it-IT" dirty="0" err="1"/>
              <a:t>been</a:t>
            </a:r>
            <a:r>
              <a:rPr lang="it-IT" dirty="0"/>
              <a:t> </a:t>
            </a:r>
            <a:r>
              <a:rPr lang="it-IT" dirty="0" err="1"/>
              <a:t>pressed</a:t>
            </a:r>
            <a:r>
              <a:rPr lang="it-IT" dirty="0"/>
              <a:t>.</a:t>
            </a:r>
          </a:p>
        </p:txBody>
      </p:sp>
    </p:spTree>
    <p:extLst>
      <p:ext uri="{BB962C8B-B14F-4D97-AF65-F5344CB8AC3E}">
        <p14:creationId xmlns:p14="http://schemas.microsoft.com/office/powerpoint/2010/main" val="39085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04248" y="0"/>
            <a:ext cx="9601200" cy="1142385"/>
          </a:xfrm>
        </p:spPr>
        <p:txBody>
          <a:bodyPr rtlCol="0"/>
          <a:lstStyle/>
          <a:p>
            <a:pPr algn="r" rtl="0"/>
            <a:r>
              <a:rPr lang="it-IT" dirty="0" err="1"/>
              <a:t>Concluding</a:t>
            </a:r>
            <a:r>
              <a:rPr lang="it-IT" dirty="0"/>
              <a:t> </a:t>
            </a:r>
            <a:r>
              <a:rPr lang="it-IT" dirty="0" err="1"/>
              <a:t>these</a:t>
            </a:r>
            <a:r>
              <a:rPr lang="it-IT" dirty="0"/>
              <a:t> slides:</a:t>
            </a:r>
          </a:p>
        </p:txBody>
      </p:sp>
      <p:sp>
        <p:nvSpPr>
          <p:cNvPr id="3" name="Titolo 1">
            <a:extLst>
              <a:ext uri="{FF2B5EF4-FFF2-40B4-BE49-F238E27FC236}">
                <a16:creationId xmlns:a16="http://schemas.microsoft.com/office/drawing/2014/main" id="{29474105-0BAD-4AF9-8218-4FA017DFCF41}"/>
              </a:ext>
            </a:extLst>
          </p:cNvPr>
          <p:cNvSpPr txBox="1">
            <a:spLocks/>
          </p:cNvSpPr>
          <p:nvPr/>
        </p:nvSpPr>
        <p:spPr>
          <a:xfrm>
            <a:off x="286552" y="960438"/>
            <a:ext cx="6053831" cy="70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it-IT" sz="2800" b="0" dirty="0" err="1">
                <a:ln w="0"/>
                <a:solidFill>
                  <a:schemeClr val="accent1"/>
                </a:solidFill>
                <a:effectLst>
                  <a:outerShdw blurRad="38100" dist="25400" dir="5400000" algn="ctr" rotWithShape="0">
                    <a:srgbClr val="6E747A">
                      <a:alpha val="43000"/>
                    </a:srgbClr>
                  </a:outerShdw>
                </a:effectLst>
              </a:rPr>
              <a:t>What</a:t>
            </a:r>
            <a:r>
              <a:rPr lang="it-IT" sz="2800" b="0" dirty="0">
                <a:ln w="0"/>
                <a:solidFill>
                  <a:schemeClr val="accent1"/>
                </a:solidFill>
                <a:effectLst>
                  <a:outerShdw blurRad="38100" dist="25400" dir="5400000" algn="ctr" rotWithShape="0">
                    <a:srgbClr val="6E747A">
                      <a:alpha val="43000"/>
                    </a:srgbClr>
                  </a:outerShdw>
                </a:effectLst>
              </a:rPr>
              <a:t> have we </a:t>
            </a:r>
            <a:r>
              <a:rPr lang="it-IT" sz="2800" b="0" dirty="0" err="1">
                <a:ln w="0"/>
                <a:solidFill>
                  <a:schemeClr val="accent1"/>
                </a:solidFill>
                <a:effectLst>
                  <a:outerShdw blurRad="38100" dist="25400" dir="5400000" algn="ctr" rotWithShape="0">
                    <a:srgbClr val="6E747A">
                      <a:alpha val="43000"/>
                    </a:srgbClr>
                  </a:outerShdw>
                </a:effectLst>
              </a:rPr>
              <a:t>learned</a:t>
            </a:r>
            <a:r>
              <a:rPr lang="it-IT" sz="2800" b="0" dirty="0">
                <a:ln w="0"/>
                <a:solidFill>
                  <a:schemeClr val="accent1"/>
                </a:solidFill>
                <a:effectLst>
                  <a:outerShdw blurRad="38100" dist="25400" dir="5400000" algn="ctr" rotWithShape="0">
                    <a:srgbClr val="6E747A">
                      <a:alpha val="43000"/>
                    </a:srgbClr>
                  </a:outerShdw>
                </a:effectLst>
              </a:rPr>
              <a:t> from </a:t>
            </a:r>
            <a:r>
              <a:rPr lang="it-IT" sz="2800" b="0" dirty="0" err="1">
                <a:ln w="0"/>
                <a:solidFill>
                  <a:schemeClr val="accent1"/>
                </a:solidFill>
                <a:effectLst>
                  <a:outerShdw blurRad="38100" dist="25400" dir="5400000" algn="ctr" rotWithShape="0">
                    <a:srgbClr val="6E747A">
                      <a:alpha val="43000"/>
                    </a:srgbClr>
                  </a:outerShdw>
                </a:effectLst>
              </a:rPr>
              <a:t>this</a:t>
            </a:r>
            <a:r>
              <a:rPr lang="it-IT" sz="2800" b="0" dirty="0">
                <a:ln w="0"/>
                <a:solidFill>
                  <a:schemeClr val="accent1"/>
                </a:solidFill>
                <a:effectLst>
                  <a:outerShdw blurRad="38100" dist="25400" dir="5400000" algn="ctr" rotWithShape="0">
                    <a:srgbClr val="6E747A">
                      <a:alpha val="43000"/>
                    </a:srgbClr>
                  </a:outerShdw>
                </a:effectLst>
              </a:rPr>
              <a:t>?</a:t>
            </a:r>
          </a:p>
        </p:txBody>
      </p:sp>
      <p:sp>
        <p:nvSpPr>
          <p:cNvPr id="5" name="CasellaDiTesto 4">
            <a:extLst>
              <a:ext uri="{FF2B5EF4-FFF2-40B4-BE49-F238E27FC236}">
                <a16:creationId xmlns:a16="http://schemas.microsoft.com/office/drawing/2014/main" id="{8A08C0FB-3699-4EA4-88D8-513A1FA36B53}"/>
              </a:ext>
            </a:extLst>
          </p:cNvPr>
          <p:cNvSpPr txBox="1"/>
          <p:nvPr/>
        </p:nvSpPr>
        <p:spPr>
          <a:xfrm>
            <a:off x="381000" y="1779687"/>
            <a:ext cx="8147050" cy="5078313"/>
          </a:xfrm>
          <a:prstGeom prst="rect">
            <a:avLst/>
          </a:prstGeom>
          <a:noFill/>
        </p:spPr>
        <p:txBody>
          <a:bodyPr wrap="square" rtlCol="0">
            <a:spAutoFit/>
          </a:bodyPr>
          <a:lstStyle/>
          <a:p>
            <a:pPr marL="285750" indent="-285750" algn="just">
              <a:buFont typeface="Arial" panose="020B0604020202020204" pitchFamily="34" charset="0"/>
              <a:buChar char="•"/>
            </a:pPr>
            <a:r>
              <a:rPr lang="it-IT" dirty="0"/>
              <a:t>Making something actually work can be </a:t>
            </a:r>
            <a:r>
              <a:rPr lang="it-IT" dirty="0" err="1"/>
              <a:t>rewarding</a:t>
            </a:r>
            <a:endParaRPr lang="it-IT" dirty="0"/>
          </a:p>
          <a:p>
            <a:pPr marL="742950" lvl="1" indent="-285750" algn="just">
              <a:buFont typeface="Arial" panose="020B0604020202020204" pitchFamily="34" charset="0"/>
              <a:buChar char="•"/>
            </a:pPr>
            <a:r>
              <a:rPr lang="it-IT" dirty="0" err="1"/>
              <a:t>It’s</a:t>
            </a:r>
            <a:r>
              <a:rPr lang="it-IT" dirty="0"/>
              <a:t> more </a:t>
            </a:r>
            <a:r>
              <a:rPr lang="it-IT" dirty="0" err="1"/>
              <a:t>rewarding</a:t>
            </a:r>
            <a:r>
              <a:rPr lang="it-IT" dirty="0"/>
              <a:t> </a:t>
            </a:r>
            <a:r>
              <a:rPr lang="it-IT" b="1" dirty="0" err="1"/>
              <a:t>when</a:t>
            </a:r>
            <a:r>
              <a:rPr lang="it-IT" b="1" dirty="0"/>
              <a:t> it </a:t>
            </a:r>
            <a:r>
              <a:rPr lang="it-IT" b="1" dirty="0" err="1"/>
              <a:t>doesn’t</a:t>
            </a:r>
            <a:r>
              <a:rPr lang="it-IT" b="1" dirty="0"/>
              <a:t> catch </a:t>
            </a:r>
            <a:r>
              <a:rPr lang="it-IT" b="1" dirty="0" err="1"/>
              <a:t>fire</a:t>
            </a:r>
            <a:endParaRPr lang="it-IT" b="1" dirty="0"/>
          </a:p>
          <a:p>
            <a:pPr marL="285750" indent="-285750" algn="just">
              <a:buFont typeface="Arial" panose="020B0604020202020204" pitchFamily="34" charset="0"/>
              <a:buChar char="•"/>
            </a:pPr>
            <a:r>
              <a:rPr lang="it-IT" dirty="0"/>
              <a:t>You </a:t>
            </a:r>
            <a:r>
              <a:rPr lang="it-IT" dirty="0" err="1"/>
              <a:t>shouldn’t</a:t>
            </a:r>
            <a:r>
              <a:rPr lang="it-IT" dirty="0"/>
              <a:t> </a:t>
            </a:r>
            <a:r>
              <a:rPr lang="it-IT" dirty="0" err="1"/>
              <a:t>buy</a:t>
            </a:r>
            <a:r>
              <a:rPr lang="it-IT" dirty="0"/>
              <a:t> the </a:t>
            </a:r>
            <a:r>
              <a:rPr lang="it-IT" dirty="0" err="1"/>
              <a:t>cheapest</a:t>
            </a:r>
            <a:r>
              <a:rPr lang="it-IT" dirty="0"/>
              <a:t> part </a:t>
            </a:r>
            <a:r>
              <a:rPr lang="it-IT" dirty="0" err="1"/>
              <a:t>if</a:t>
            </a:r>
            <a:r>
              <a:rPr lang="it-IT" dirty="0"/>
              <a:t> you </a:t>
            </a:r>
            <a:r>
              <a:rPr lang="it-IT" dirty="0" err="1"/>
              <a:t>want</a:t>
            </a:r>
            <a:r>
              <a:rPr lang="it-IT" dirty="0"/>
              <a:t> to finish you projects on time</a:t>
            </a:r>
          </a:p>
          <a:p>
            <a:pPr marL="285750" indent="-285750" algn="just">
              <a:buFont typeface="Arial" panose="020B0604020202020204" pitchFamily="34" charset="0"/>
              <a:buChar char="•"/>
            </a:pPr>
            <a:r>
              <a:rPr lang="it-IT" b="1" dirty="0" err="1"/>
              <a:t>Documentation</a:t>
            </a:r>
            <a:r>
              <a:rPr lang="it-IT" b="1" dirty="0"/>
              <a:t> </a:t>
            </a:r>
            <a:r>
              <a:rPr lang="it-IT" b="1" dirty="0" err="1"/>
              <a:t>is</a:t>
            </a:r>
            <a:r>
              <a:rPr lang="it-IT" b="1" dirty="0"/>
              <a:t> </a:t>
            </a:r>
            <a:r>
              <a:rPr lang="it-IT" b="1" dirty="0" err="1"/>
              <a:t>everything</a:t>
            </a:r>
            <a:r>
              <a:rPr lang="it-IT" dirty="0"/>
              <a:t>: </a:t>
            </a:r>
            <a:r>
              <a:rPr lang="it-IT" dirty="0" err="1"/>
              <a:t>if</a:t>
            </a:r>
            <a:r>
              <a:rPr lang="it-IT" dirty="0"/>
              <a:t> you don’t know </a:t>
            </a:r>
            <a:r>
              <a:rPr lang="it-IT" dirty="0" err="1"/>
              <a:t>what</a:t>
            </a:r>
            <a:r>
              <a:rPr lang="it-IT" dirty="0"/>
              <a:t> </a:t>
            </a:r>
            <a:r>
              <a:rPr lang="it-IT" dirty="0" err="1"/>
              <a:t>you’re</a:t>
            </a:r>
            <a:r>
              <a:rPr lang="it-IT" dirty="0"/>
              <a:t> </a:t>
            </a:r>
            <a:r>
              <a:rPr lang="it-IT" dirty="0" err="1"/>
              <a:t>doing</a:t>
            </a:r>
            <a:r>
              <a:rPr lang="it-IT" dirty="0"/>
              <a:t> you </a:t>
            </a:r>
            <a:r>
              <a:rPr lang="it-IT" dirty="0" err="1"/>
              <a:t>should</a:t>
            </a:r>
            <a:r>
              <a:rPr lang="it-IT" dirty="0"/>
              <a:t> always go for the </a:t>
            </a:r>
            <a:r>
              <a:rPr lang="it-IT" dirty="0" err="1"/>
              <a:t>most</a:t>
            </a:r>
            <a:r>
              <a:rPr lang="it-IT" dirty="0"/>
              <a:t> </a:t>
            </a:r>
            <a:r>
              <a:rPr lang="it-IT" dirty="0" err="1"/>
              <a:t>documented</a:t>
            </a:r>
            <a:r>
              <a:rPr lang="it-IT" dirty="0"/>
              <a:t> </a:t>
            </a:r>
            <a:r>
              <a:rPr lang="it-IT" dirty="0" err="1"/>
              <a:t>solution</a:t>
            </a:r>
            <a:r>
              <a:rPr lang="it-IT" dirty="0"/>
              <a:t>.</a:t>
            </a:r>
          </a:p>
          <a:p>
            <a:pPr marL="285750" indent="-285750" algn="just">
              <a:buFont typeface="Arial" panose="020B0604020202020204" pitchFamily="34" charset="0"/>
              <a:buChar char="•"/>
            </a:pPr>
            <a:r>
              <a:rPr lang="it-IT" b="1" dirty="0" err="1"/>
              <a:t>Buy</a:t>
            </a:r>
            <a:r>
              <a:rPr lang="it-IT" b="1" dirty="0"/>
              <a:t> the </a:t>
            </a:r>
            <a:r>
              <a:rPr lang="it-IT" b="1" dirty="0" err="1"/>
              <a:t>cheapest</a:t>
            </a:r>
            <a:r>
              <a:rPr lang="it-IT" b="1" dirty="0"/>
              <a:t> </a:t>
            </a:r>
            <a:r>
              <a:rPr lang="it-IT" b="1" dirty="0" err="1"/>
              <a:t>parts</a:t>
            </a:r>
            <a:r>
              <a:rPr lang="it-IT" b="1" dirty="0"/>
              <a:t> </a:t>
            </a:r>
            <a:r>
              <a:rPr lang="it-IT" dirty="0" err="1"/>
              <a:t>if</a:t>
            </a:r>
            <a:r>
              <a:rPr lang="it-IT" dirty="0"/>
              <a:t> you </a:t>
            </a:r>
            <a:r>
              <a:rPr lang="it-IT" dirty="0" err="1"/>
              <a:t>want</a:t>
            </a:r>
            <a:r>
              <a:rPr lang="it-IT" dirty="0"/>
              <a:t> to </a:t>
            </a:r>
            <a:r>
              <a:rPr lang="it-IT" dirty="0" err="1"/>
              <a:t>learn</a:t>
            </a:r>
            <a:r>
              <a:rPr lang="it-IT" dirty="0"/>
              <a:t> something in the </a:t>
            </a:r>
            <a:r>
              <a:rPr lang="it-IT" dirty="0" err="1"/>
              <a:t>process</a:t>
            </a:r>
            <a:endParaRPr lang="it-IT" dirty="0"/>
          </a:p>
          <a:p>
            <a:pPr marL="742950" lvl="1" indent="-285750" algn="just">
              <a:buFont typeface="Arial" panose="020B0604020202020204" pitchFamily="34" charset="0"/>
              <a:buChar char="•"/>
            </a:pPr>
            <a:r>
              <a:rPr lang="it-IT" dirty="0"/>
              <a:t>but you </a:t>
            </a:r>
            <a:r>
              <a:rPr lang="it-IT" dirty="0" err="1"/>
              <a:t>should</a:t>
            </a:r>
            <a:r>
              <a:rPr lang="it-IT" dirty="0"/>
              <a:t> </a:t>
            </a:r>
            <a:r>
              <a:rPr lang="it-IT" dirty="0" err="1"/>
              <a:t>also</a:t>
            </a:r>
            <a:r>
              <a:rPr lang="it-IT" dirty="0"/>
              <a:t> </a:t>
            </a:r>
            <a:r>
              <a:rPr lang="it-IT" dirty="0" err="1"/>
              <a:t>consider</a:t>
            </a:r>
            <a:r>
              <a:rPr lang="it-IT" dirty="0"/>
              <a:t> </a:t>
            </a:r>
            <a:r>
              <a:rPr lang="it-IT" dirty="0" err="1"/>
              <a:t>investing</a:t>
            </a:r>
            <a:r>
              <a:rPr lang="it-IT" dirty="0"/>
              <a:t> in a </a:t>
            </a:r>
            <a:r>
              <a:rPr lang="it-IT" dirty="0" err="1"/>
              <a:t>Chinese</a:t>
            </a:r>
            <a:r>
              <a:rPr lang="it-IT" dirty="0"/>
              <a:t> </a:t>
            </a:r>
            <a:r>
              <a:rPr lang="it-IT" dirty="0" err="1"/>
              <a:t>course</a:t>
            </a:r>
            <a:r>
              <a:rPr lang="it-IT" dirty="0"/>
              <a:t> </a:t>
            </a:r>
            <a:r>
              <a:rPr lang="it-IT" dirty="0" err="1"/>
              <a:t>if</a:t>
            </a:r>
            <a:r>
              <a:rPr lang="it-IT" dirty="0"/>
              <a:t> you </a:t>
            </a:r>
            <a:r>
              <a:rPr lang="it-IT" dirty="0" err="1"/>
              <a:t>choose</a:t>
            </a:r>
            <a:r>
              <a:rPr lang="it-IT" dirty="0"/>
              <a:t> </a:t>
            </a:r>
            <a:r>
              <a:rPr lang="it-IT" dirty="0" err="1"/>
              <a:t>this</a:t>
            </a:r>
            <a:r>
              <a:rPr lang="it-IT" dirty="0"/>
              <a:t> </a:t>
            </a:r>
            <a:r>
              <a:rPr lang="it-IT" dirty="0" err="1"/>
              <a:t>disgraced</a:t>
            </a:r>
            <a:r>
              <a:rPr lang="it-IT" dirty="0"/>
              <a:t> path.</a:t>
            </a:r>
          </a:p>
          <a:p>
            <a:pPr marL="285750" indent="-285750" algn="just">
              <a:buFont typeface="Arial" panose="020B0604020202020204" pitchFamily="34" charset="0"/>
              <a:buChar char="•"/>
            </a:pPr>
            <a:r>
              <a:rPr lang="it-IT" b="1" dirty="0"/>
              <a:t>Look online </a:t>
            </a:r>
            <a:r>
              <a:rPr lang="it-IT" dirty="0" err="1"/>
              <a:t>when</a:t>
            </a:r>
            <a:r>
              <a:rPr lang="it-IT" dirty="0"/>
              <a:t> you have a </a:t>
            </a:r>
            <a:r>
              <a:rPr lang="it-IT" dirty="0" err="1"/>
              <a:t>problem</a:t>
            </a:r>
            <a:r>
              <a:rPr lang="it-IT" dirty="0"/>
              <a:t>: </a:t>
            </a:r>
            <a:r>
              <a:rPr lang="it-IT" dirty="0" err="1"/>
              <a:t>someone</a:t>
            </a:r>
            <a:r>
              <a:rPr lang="it-IT" dirty="0"/>
              <a:t> </a:t>
            </a:r>
            <a:r>
              <a:rPr lang="it-IT" dirty="0" err="1"/>
              <a:t>probably</a:t>
            </a:r>
            <a:r>
              <a:rPr lang="it-IT" dirty="0"/>
              <a:t> </a:t>
            </a:r>
            <a:r>
              <a:rPr lang="it-IT" dirty="0" err="1"/>
              <a:t>had</a:t>
            </a:r>
            <a:r>
              <a:rPr lang="it-IT" dirty="0"/>
              <a:t> it </a:t>
            </a:r>
            <a:r>
              <a:rPr lang="it-IT" dirty="0" err="1"/>
              <a:t>before</a:t>
            </a:r>
            <a:r>
              <a:rPr lang="it-IT" dirty="0"/>
              <a:t> you.</a:t>
            </a:r>
          </a:p>
          <a:p>
            <a:pPr marL="285750" indent="-285750" algn="just">
              <a:buFont typeface="Arial" panose="020B0604020202020204" pitchFamily="34" charset="0"/>
              <a:buChar char="•"/>
            </a:pPr>
            <a:r>
              <a:rPr lang="it-IT" b="1" dirty="0" err="1"/>
              <a:t>It’s</a:t>
            </a:r>
            <a:r>
              <a:rPr lang="it-IT" b="1" dirty="0"/>
              <a:t> ok to be cheap/</a:t>
            </a:r>
            <a:r>
              <a:rPr lang="it-IT" b="1" dirty="0" err="1"/>
              <a:t>lazy</a:t>
            </a:r>
            <a:r>
              <a:rPr lang="it-IT" dirty="0"/>
              <a:t>: </a:t>
            </a:r>
            <a:r>
              <a:rPr lang="it-IT" dirty="0" err="1"/>
              <a:t>justifying</a:t>
            </a:r>
            <a:r>
              <a:rPr lang="it-IT" dirty="0"/>
              <a:t> </a:t>
            </a:r>
            <a:r>
              <a:rPr lang="it-IT" dirty="0" err="1"/>
              <a:t>your</a:t>
            </a:r>
            <a:r>
              <a:rPr lang="it-IT" dirty="0"/>
              <a:t> </a:t>
            </a:r>
            <a:r>
              <a:rPr lang="it-IT" dirty="0" err="1"/>
              <a:t>bad</a:t>
            </a:r>
            <a:r>
              <a:rPr lang="it-IT" dirty="0"/>
              <a:t> </a:t>
            </a:r>
            <a:r>
              <a:rPr lang="it-IT" dirty="0" err="1"/>
              <a:t>habits</a:t>
            </a:r>
            <a:r>
              <a:rPr lang="it-IT" dirty="0"/>
              <a:t> can </a:t>
            </a:r>
            <a:r>
              <a:rPr lang="it-IT" dirty="0" err="1"/>
              <a:t>lead</a:t>
            </a:r>
            <a:r>
              <a:rPr lang="it-IT" dirty="0"/>
              <a:t> you to some new knowledge</a:t>
            </a:r>
          </a:p>
          <a:p>
            <a:pPr marL="285750" indent="-285750" algn="just">
              <a:buFont typeface="Arial" panose="020B0604020202020204" pitchFamily="34" charset="0"/>
              <a:buChar char="•"/>
            </a:pPr>
            <a:r>
              <a:rPr lang="it-IT" b="1" dirty="0"/>
              <a:t>Don’t short power </a:t>
            </a:r>
            <a:r>
              <a:rPr lang="it-IT" b="1" dirty="0" err="1"/>
              <a:t>rails</a:t>
            </a:r>
            <a:r>
              <a:rPr lang="it-IT" b="1" dirty="0"/>
              <a:t> a week </a:t>
            </a:r>
            <a:r>
              <a:rPr lang="it-IT" b="1" dirty="0" err="1"/>
              <a:t>before</a:t>
            </a:r>
            <a:r>
              <a:rPr lang="it-IT" b="1" dirty="0"/>
              <a:t> Christmas</a:t>
            </a:r>
            <a:r>
              <a:rPr lang="it-IT" dirty="0"/>
              <a:t>: replacements for you </a:t>
            </a:r>
            <a:r>
              <a:rPr lang="it-IT" dirty="0" err="1"/>
              <a:t>fried</a:t>
            </a:r>
            <a:r>
              <a:rPr lang="it-IT" dirty="0"/>
              <a:t> </a:t>
            </a:r>
            <a:r>
              <a:rPr lang="it-IT" dirty="0" err="1"/>
              <a:t>controllers</a:t>
            </a:r>
            <a:r>
              <a:rPr lang="it-IT" dirty="0"/>
              <a:t> </a:t>
            </a:r>
            <a:r>
              <a:rPr lang="it-IT" dirty="0" err="1"/>
              <a:t>may</a:t>
            </a:r>
            <a:r>
              <a:rPr lang="it-IT" dirty="0"/>
              <a:t> take </a:t>
            </a:r>
            <a:r>
              <a:rPr lang="it-IT" dirty="0" err="1"/>
              <a:t>forever</a:t>
            </a:r>
            <a:r>
              <a:rPr lang="it-IT" dirty="0"/>
              <a:t> to </a:t>
            </a:r>
            <a:r>
              <a:rPr lang="it-IT" dirty="0" err="1"/>
              <a:t>arrive</a:t>
            </a:r>
            <a:r>
              <a:rPr lang="it-IT" dirty="0"/>
              <a:t>.</a:t>
            </a:r>
          </a:p>
          <a:p>
            <a:pPr marL="285750" indent="-285750" algn="just">
              <a:buFont typeface="Arial" panose="020B0604020202020204" pitchFamily="34" charset="0"/>
              <a:buChar char="•"/>
            </a:pPr>
            <a:endParaRPr lang="it-IT"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1A0212-45C3-443A-B37C-E404D6A57AA4}"/>
              </a:ext>
            </a:extLst>
          </p:cNvPr>
          <p:cNvSpPr>
            <a:spLocks noGrp="1"/>
          </p:cNvSpPr>
          <p:nvPr>
            <p:ph type="title"/>
          </p:nvPr>
        </p:nvSpPr>
        <p:spPr>
          <a:xfrm>
            <a:off x="2400300" y="4758353"/>
            <a:ext cx="9601200" cy="1142385"/>
          </a:xfrm>
        </p:spPr>
        <p:txBody>
          <a:bodyPr>
            <a:normAutofit/>
          </a:bodyPr>
          <a:lstStyle/>
          <a:p>
            <a:pPr algn="r"/>
            <a:r>
              <a:rPr lang="it-IT" sz="4800" dirty="0"/>
              <a:t>Thanks for </a:t>
            </a:r>
            <a:r>
              <a:rPr lang="it-IT" sz="4800" dirty="0" err="1"/>
              <a:t>your</a:t>
            </a:r>
            <a:r>
              <a:rPr lang="it-IT" sz="4800" dirty="0"/>
              <a:t> </a:t>
            </a:r>
            <a:r>
              <a:rPr lang="it-IT" sz="4800" dirty="0" err="1"/>
              <a:t>attention</a:t>
            </a:r>
            <a:r>
              <a:rPr lang="it-IT" sz="4800" dirty="0"/>
              <a:t>!</a:t>
            </a:r>
            <a:endParaRPr lang="en-US" sz="4800" dirty="0"/>
          </a:p>
        </p:txBody>
      </p:sp>
      <p:pic>
        <p:nvPicPr>
          <p:cNvPr id="4" name="Immagine 3">
            <a:extLst>
              <a:ext uri="{FF2B5EF4-FFF2-40B4-BE49-F238E27FC236}">
                <a16:creationId xmlns:a16="http://schemas.microsoft.com/office/drawing/2014/main" id="{FEB6945A-6393-4FA9-92A8-BF47CC6F5D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08610" y="209061"/>
            <a:ext cx="1387384" cy="1387384"/>
          </a:xfrm>
          <a:prstGeom prst="rect">
            <a:avLst/>
          </a:prstGeom>
        </p:spPr>
      </p:pic>
      <p:sp>
        <p:nvSpPr>
          <p:cNvPr id="5" name="CasellaDiTesto 4">
            <a:extLst>
              <a:ext uri="{FF2B5EF4-FFF2-40B4-BE49-F238E27FC236}">
                <a16:creationId xmlns:a16="http://schemas.microsoft.com/office/drawing/2014/main" id="{A93F8967-CD68-455D-B0F7-1ED46D74B96D}"/>
              </a:ext>
            </a:extLst>
          </p:cNvPr>
          <p:cNvSpPr txBox="1"/>
          <p:nvPr/>
        </p:nvSpPr>
        <p:spPr>
          <a:xfrm>
            <a:off x="6754656" y="1839852"/>
            <a:ext cx="5310344" cy="369332"/>
          </a:xfrm>
          <a:prstGeom prst="rect">
            <a:avLst/>
          </a:prstGeom>
          <a:noFill/>
        </p:spPr>
        <p:txBody>
          <a:bodyPr wrap="square" rtlCol="0">
            <a:spAutoFit/>
          </a:bodyPr>
          <a:lstStyle/>
          <a:p>
            <a:r>
              <a:rPr lang="en-US" b="1" dirty="0">
                <a:latin typeface="Consolas" panose="020B0609020204030204" pitchFamily="49" charset="0"/>
              </a:rPr>
              <a:t>https://github.com/filippocastelli/uolli</a:t>
            </a:r>
          </a:p>
        </p:txBody>
      </p:sp>
      <p:pic>
        <p:nvPicPr>
          <p:cNvPr id="6" name="Immagine 5">
            <a:extLst>
              <a:ext uri="{FF2B5EF4-FFF2-40B4-BE49-F238E27FC236}">
                <a16:creationId xmlns:a16="http://schemas.microsoft.com/office/drawing/2014/main" id="{DEB7DBD1-F35F-4F85-886C-0AA13D70209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5994" y="281866"/>
            <a:ext cx="1122928" cy="1442819"/>
          </a:xfrm>
          <a:prstGeom prst="rect">
            <a:avLst/>
          </a:prstGeom>
        </p:spPr>
      </p:pic>
      <p:pic>
        <p:nvPicPr>
          <p:cNvPr id="7" name="Immagine 6">
            <a:extLst>
              <a:ext uri="{FF2B5EF4-FFF2-40B4-BE49-F238E27FC236}">
                <a16:creationId xmlns:a16="http://schemas.microsoft.com/office/drawing/2014/main" id="{9BFF1C31-3985-4763-97E4-2719E2D5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53571" y="299709"/>
            <a:ext cx="1122929" cy="1540143"/>
          </a:xfrm>
          <a:prstGeom prst="rect">
            <a:avLst/>
          </a:prstGeom>
        </p:spPr>
      </p:pic>
    </p:spTree>
    <p:extLst>
      <p:ext uri="{BB962C8B-B14F-4D97-AF65-F5344CB8AC3E}">
        <p14:creationId xmlns:p14="http://schemas.microsoft.com/office/powerpoint/2010/main" val="341280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contenuto 2">
            <a:extLst>
              <a:ext uri="{FF2B5EF4-FFF2-40B4-BE49-F238E27FC236}">
                <a16:creationId xmlns:a16="http://schemas.microsoft.com/office/drawing/2014/main" id="{BDEBD93C-CA61-4AE1-B325-239100769882}"/>
              </a:ext>
            </a:extLst>
          </p:cNvPr>
          <p:cNvSpPr txBox="1">
            <a:spLocks/>
          </p:cNvSpPr>
          <p:nvPr/>
        </p:nvSpPr>
        <p:spPr>
          <a:xfrm>
            <a:off x="4889004" y="1095437"/>
            <a:ext cx="6397101" cy="1961965"/>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5X IR proximity sensing modules</a:t>
            </a:r>
          </a:p>
          <a:p>
            <a:pPr lvl="1"/>
            <a:r>
              <a:rPr lang="it-IT"/>
              <a:t>Contains an LML393 comparator by ON Semiconductor coupled with a TRT5000 sensor by Vishay</a:t>
            </a:r>
          </a:p>
          <a:p>
            <a:pPr lvl="1"/>
            <a:r>
              <a:rPr lang="it-IT"/>
              <a:t>Functioning explained later</a:t>
            </a:r>
          </a:p>
          <a:p>
            <a:pPr lvl="1"/>
            <a:r>
              <a:rPr lang="it-IT"/>
              <a:t>Used to let the car follow a black line on the terrain</a:t>
            </a:r>
          </a:p>
          <a:p>
            <a:pPr lvl="1"/>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pic>
        <p:nvPicPr>
          <p:cNvPr id="7" name="Immagine 6">
            <a:extLst>
              <a:ext uri="{FF2B5EF4-FFF2-40B4-BE49-F238E27FC236}">
                <a16:creationId xmlns:a16="http://schemas.microsoft.com/office/drawing/2014/main" id="{6B2DA371-3660-4652-A76B-3D4C30786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65176" y="2651263"/>
            <a:ext cx="3996170" cy="3430988"/>
          </a:xfrm>
          <a:prstGeom prst="rect">
            <a:avLst/>
          </a:prstGeom>
        </p:spPr>
      </p:pic>
      <p:sp>
        <p:nvSpPr>
          <p:cNvPr id="10" name="Ovale 9">
            <a:extLst>
              <a:ext uri="{FF2B5EF4-FFF2-40B4-BE49-F238E27FC236}">
                <a16:creationId xmlns:a16="http://schemas.microsoft.com/office/drawing/2014/main" id="{913C18E8-18E4-47BD-9F15-AB87DDA25171}"/>
              </a:ext>
            </a:extLst>
          </p:cNvPr>
          <p:cNvSpPr/>
          <p:nvPr/>
        </p:nvSpPr>
        <p:spPr>
          <a:xfrm>
            <a:off x="3076399" y="34253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B18C97AA-5432-480E-87A4-DA0AA9032672}"/>
              </a:ext>
            </a:extLst>
          </p:cNvPr>
          <p:cNvSpPr/>
          <p:nvPr/>
        </p:nvSpPr>
        <p:spPr>
          <a:xfrm>
            <a:off x="2661236" y="3577701"/>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B42674AA-07D4-4637-968F-4449D4BC6431}"/>
              </a:ext>
            </a:extLst>
          </p:cNvPr>
          <p:cNvSpPr/>
          <p:nvPr/>
        </p:nvSpPr>
        <p:spPr>
          <a:xfrm>
            <a:off x="2103755" y="3585122"/>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A4C4636-EE5E-4593-9876-D0193D2303EA}"/>
              </a:ext>
            </a:extLst>
          </p:cNvPr>
          <p:cNvSpPr/>
          <p:nvPr/>
        </p:nvSpPr>
        <p:spPr>
          <a:xfrm>
            <a:off x="3423409" y="3290679"/>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395626BA-ED74-4E66-AF8D-C309B954DC65}"/>
              </a:ext>
            </a:extLst>
          </p:cNvPr>
          <p:cNvSpPr/>
          <p:nvPr/>
        </p:nvSpPr>
        <p:spPr>
          <a:xfrm>
            <a:off x="3738675" y="3102768"/>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056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B1E42074-3EEB-429C-B2C5-B4FCAC41E09A}"/>
              </a:ext>
            </a:extLst>
          </p:cNvPr>
          <p:cNvSpPr>
            <a:spLocks noGrp="1"/>
          </p:cNvSpPr>
          <p:nvPr>
            <p:ph type="title"/>
          </p:nvPr>
        </p:nvSpPr>
        <p:spPr>
          <a:xfrm>
            <a:off x="5273334" y="296131"/>
            <a:ext cx="5628442" cy="710141"/>
          </a:xfrm>
        </p:spPr>
        <p:txBody>
          <a:bodyPr rtlCol="0"/>
          <a:lstStyle/>
          <a:p>
            <a:pPr rtl="0"/>
            <a:r>
              <a:rPr lang="it-IT"/>
              <a:t>Components:</a:t>
            </a:r>
            <a:endParaRPr lang="it-IT" dirty="0"/>
          </a:p>
        </p:txBody>
      </p:sp>
      <p:sp>
        <p:nvSpPr>
          <p:cNvPr id="18" name="Ovale 17">
            <a:extLst>
              <a:ext uri="{FF2B5EF4-FFF2-40B4-BE49-F238E27FC236}">
                <a16:creationId xmlns:a16="http://schemas.microsoft.com/office/drawing/2014/main" id="{869F7106-4E46-4759-93E9-3306613BE885}"/>
              </a:ext>
            </a:extLst>
          </p:cNvPr>
          <p:cNvSpPr/>
          <p:nvPr/>
        </p:nvSpPr>
        <p:spPr>
          <a:xfrm>
            <a:off x="2843349" y="845897"/>
            <a:ext cx="723824" cy="72382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43E04F5F-DCCD-47FC-AA47-379EDACA5682}"/>
              </a:ext>
            </a:extLst>
          </p:cNvPr>
          <p:cNvPicPr>
            <a:picLocks noChangeAspect="1"/>
          </p:cNvPicPr>
          <p:nvPr/>
        </p:nvPicPr>
        <p:blipFill>
          <a:blip r:embed="rId2"/>
          <a:stretch>
            <a:fillRect/>
          </a:stretch>
        </p:blipFill>
        <p:spPr>
          <a:xfrm>
            <a:off x="592249" y="420580"/>
            <a:ext cx="4136439" cy="5515252"/>
          </a:xfrm>
          <a:prstGeom prst="rect">
            <a:avLst/>
          </a:prstGeom>
        </p:spPr>
      </p:pic>
      <p:pic>
        <p:nvPicPr>
          <p:cNvPr id="3" name="Immagine 2">
            <a:extLst>
              <a:ext uri="{FF2B5EF4-FFF2-40B4-BE49-F238E27FC236}">
                <a16:creationId xmlns:a16="http://schemas.microsoft.com/office/drawing/2014/main" id="{E122CA73-A0B0-451E-91A3-F8E1793F87A7}"/>
              </a:ext>
            </a:extLst>
          </p:cNvPr>
          <p:cNvPicPr>
            <a:picLocks noChangeAspect="1"/>
          </p:cNvPicPr>
          <p:nvPr/>
        </p:nvPicPr>
        <p:blipFill>
          <a:blip r:embed="rId3"/>
          <a:stretch>
            <a:fillRect/>
          </a:stretch>
        </p:blipFill>
        <p:spPr>
          <a:xfrm>
            <a:off x="596988" y="426899"/>
            <a:ext cx="4131700" cy="5508933"/>
          </a:xfrm>
          <a:prstGeom prst="rect">
            <a:avLst/>
          </a:prstGeom>
        </p:spPr>
      </p:pic>
      <p:sp>
        <p:nvSpPr>
          <p:cNvPr id="9" name="Ovale 8">
            <a:extLst>
              <a:ext uri="{FF2B5EF4-FFF2-40B4-BE49-F238E27FC236}">
                <a16:creationId xmlns:a16="http://schemas.microsoft.com/office/drawing/2014/main" id="{FBCDBB24-09E0-43C9-98C4-17A76D9A387D}"/>
              </a:ext>
            </a:extLst>
          </p:cNvPr>
          <p:cNvSpPr/>
          <p:nvPr/>
        </p:nvSpPr>
        <p:spPr>
          <a:xfrm>
            <a:off x="1930654" y="2913851"/>
            <a:ext cx="1825390" cy="182539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12DA0EE0-95F0-46A7-9B19-047D3C5E478E}"/>
              </a:ext>
            </a:extLst>
          </p:cNvPr>
          <p:cNvPicPr>
            <a:picLocks noChangeAspect="1"/>
          </p:cNvPicPr>
          <p:nvPr/>
        </p:nvPicPr>
        <p:blipFill>
          <a:blip r:embed="rId4"/>
          <a:stretch>
            <a:fillRect/>
          </a:stretch>
        </p:blipFill>
        <p:spPr>
          <a:xfrm>
            <a:off x="592249" y="414260"/>
            <a:ext cx="4141178" cy="5521571"/>
          </a:xfrm>
          <a:prstGeom prst="rect">
            <a:avLst/>
          </a:prstGeom>
        </p:spPr>
      </p:pic>
      <p:sp>
        <p:nvSpPr>
          <p:cNvPr id="13" name="Ovale 12">
            <a:extLst>
              <a:ext uri="{FF2B5EF4-FFF2-40B4-BE49-F238E27FC236}">
                <a16:creationId xmlns:a16="http://schemas.microsoft.com/office/drawing/2014/main" id="{B42674AA-07D4-4637-968F-4449D4BC6431}"/>
              </a:ext>
            </a:extLst>
          </p:cNvPr>
          <p:cNvSpPr/>
          <p:nvPr/>
        </p:nvSpPr>
        <p:spPr>
          <a:xfrm>
            <a:off x="2248500" y="2431024"/>
            <a:ext cx="674748" cy="67474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A253F9AF-B120-40EA-B817-9D69675B08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7861" y="2431024"/>
            <a:ext cx="3521471" cy="3521471"/>
          </a:xfrm>
          <a:prstGeom prst="rect">
            <a:avLst/>
          </a:prstGeom>
        </p:spPr>
      </p:pic>
      <p:sp>
        <p:nvSpPr>
          <p:cNvPr id="17" name="Segnaposto contenuto 2">
            <a:extLst>
              <a:ext uri="{FF2B5EF4-FFF2-40B4-BE49-F238E27FC236}">
                <a16:creationId xmlns:a16="http://schemas.microsoft.com/office/drawing/2014/main" id="{B07617AD-48C8-4415-974B-F76727A57342}"/>
              </a:ext>
            </a:extLst>
          </p:cNvPr>
          <p:cNvSpPr txBox="1">
            <a:spLocks/>
          </p:cNvSpPr>
          <p:nvPr/>
        </p:nvSpPr>
        <p:spPr>
          <a:xfrm>
            <a:off x="5273334" y="1216241"/>
            <a:ext cx="6397101" cy="3294799"/>
          </a:xfrm>
          <a:prstGeom prst="rect">
            <a:avLst/>
          </a:prstGeom>
        </p:spPr>
        <p:txBody>
          <a:bodyPr rtlCol="0"/>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it-IT"/>
              <a:t>Piezo Active Buzzer Module</a:t>
            </a:r>
          </a:p>
          <a:p>
            <a:pPr lvl="1"/>
            <a:r>
              <a:rPr lang="it-IT"/>
              <a:t>Rated for 3.3V-5V (transistor onboard for power mode switching)</a:t>
            </a:r>
          </a:p>
          <a:p>
            <a:pPr lvl="1"/>
            <a:r>
              <a:rPr lang="it-IT"/>
              <a:t>Different from passive buzzer:</a:t>
            </a:r>
          </a:p>
          <a:p>
            <a:pPr lvl="2"/>
            <a:r>
              <a:rPr lang="it-IT"/>
              <a:t>Can generate a fixed tone when I/O  is HIGH (3.3V)</a:t>
            </a:r>
          </a:p>
          <a:p>
            <a:pPr lvl="2"/>
            <a:r>
              <a:rPr lang="it-IT">
                <a:ln w="0"/>
                <a:solidFill>
                  <a:schemeClr val="accent1"/>
                </a:solidFill>
                <a:effectLst>
                  <a:outerShdw blurRad="38100" dist="25400" dir="5400000" algn="ctr" rotWithShape="0">
                    <a:srgbClr val="6E747A">
                      <a:alpha val="43000"/>
                    </a:srgbClr>
                  </a:outerShdw>
                </a:effectLst>
              </a:rPr>
              <a:t>Con: no frequency control</a:t>
            </a:r>
          </a:p>
          <a:p>
            <a:pPr lvl="2"/>
            <a:r>
              <a:rPr lang="it-IT">
                <a:solidFill>
                  <a:schemeClr val="accent3"/>
                </a:solidFill>
                <a:effectLst>
                  <a:outerShdw blurRad="50800" dist="38100" dir="2700000" algn="tl" rotWithShape="0">
                    <a:prstClr val="black">
                      <a:alpha val="40000"/>
                    </a:prstClr>
                  </a:outerShdw>
                </a:effectLst>
              </a:rPr>
              <a:t>Pro: doesn’t require a pre-generated</a:t>
            </a:r>
            <a:br>
              <a:rPr lang="it-IT">
                <a:solidFill>
                  <a:schemeClr val="accent3"/>
                </a:solidFill>
                <a:effectLst>
                  <a:outerShdw blurRad="50800" dist="38100" dir="2700000" algn="tl" rotWithShape="0">
                    <a:prstClr val="black">
                      <a:alpha val="40000"/>
                    </a:prstClr>
                  </a:outerShdw>
                </a:effectLst>
              </a:rPr>
            </a:br>
            <a:r>
              <a:rPr lang="it-IT">
                <a:solidFill>
                  <a:schemeClr val="accent3"/>
                </a:solidFill>
                <a:effectLst>
                  <a:outerShdw blurRad="50800" dist="38100" dir="2700000" algn="tl" rotWithShape="0">
                    <a:prstClr val="black">
                      <a:alpha val="40000"/>
                    </a:prstClr>
                  </a:outerShdw>
                </a:effectLst>
              </a:rPr>
              <a:t>waveform</a:t>
            </a:r>
          </a:p>
          <a:p>
            <a:pPr lvl="2"/>
            <a:endParaRPr lang="it-IT"/>
          </a:p>
          <a:p>
            <a:pPr lvl="2"/>
            <a:endParaRPr lang="it-IT"/>
          </a:p>
          <a:p>
            <a:pPr lvl="2"/>
            <a:endParaRPr lang="it-IT"/>
          </a:p>
          <a:p>
            <a:endParaRPr lang="it-IT"/>
          </a:p>
        </p:txBody>
      </p:sp>
      <p:cxnSp>
        <p:nvCxnSpPr>
          <p:cNvPr id="19" name="Connettore 2 18">
            <a:extLst>
              <a:ext uri="{FF2B5EF4-FFF2-40B4-BE49-F238E27FC236}">
                <a16:creationId xmlns:a16="http://schemas.microsoft.com/office/drawing/2014/main" id="{C238455A-C911-4703-99A7-956E838A04F7}"/>
              </a:ext>
            </a:extLst>
          </p:cNvPr>
          <p:cNvCxnSpPr>
            <a:cxnSpLocks/>
          </p:cNvCxnSpPr>
          <p:nvPr/>
        </p:nvCxnSpPr>
        <p:spPr>
          <a:xfrm flipH="1" flipV="1">
            <a:off x="9783192" y="4191759"/>
            <a:ext cx="292963" cy="61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5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iglia a diamante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33_TF03031015.potx" id="{D1CE47EB-10BF-4E12-B73A-2056D8C372D1}" vid="{D9009262-9072-4F00-9526-6416F75E2260}"/>
    </a:ext>
  </a:extLst>
</a:theme>
</file>

<file path=ppt/theme/theme2.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professionale con griglia romboidale (widescreen)</Template>
  <TotalTime>0</TotalTime>
  <Words>4555</Words>
  <Application>Microsoft Office PowerPoint</Application>
  <PresentationFormat>Widescreen</PresentationFormat>
  <Paragraphs>424</Paragraphs>
  <Slides>73</Slides>
  <Notes>2</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73</vt:i4>
      </vt:variant>
    </vt:vector>
  </HeadingPairs>
  <TitlesOfParts>
    <vt:vector size="76" baseType="lpstr">
      <vt:lpstr>Arial</vt:lpstr>
      <vt:lpstr>Consolas</vt:lpstr>
      <vt:lpstr>Griglia a diamante 16x9</vt:lpstr>
      <vt:lpstr>Uolli</vt:lpstr>
      <vt:lpstr>CM-01 Automatic Car</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Schematics</vt:lpstr>
      <vt:lpstr>Let’s take a look at some hardware</vt:lpstr>
      <vt:lpstr>IR Tracking Sensor Module</vt:lpstr>
      <vt:lpstr>The Schematics:</vt:lpstr>
      <vt:lpstr>Presentazione standard di PowerPoint</vt:lpstr>
      <vt:lpstr>Presentazione standard di PowerPoint</vt:lpstr>
      <vt:lpstr>Presentazione standard di PowerPoint</vt:lpstr>
      <vt:lpstr>Presentazione standard di PowerPoint</vt:lpstr>
      <vt:lpstr>Piezo Active Buzzer</vt:lpstr>
      <vt:lpstr>Piezo Active Buzzer – Schematic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Putting everything together: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Concluding these slides: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titolo</dc:title>
  <dc:creator>Filippo Castelli</dc:creator>
  <cp:lastModifiedBy>Filippo Castelli</cp:lastModifiedBy>
  <cp:revision>86</cp:revision>
  <dcterms:created xsi:type="dcterms:W3CDTF">2018-12-05T20:38:14Z</dcterms:created>
  <dcterms:modified xsi:type="dcterms:W3CDTF">2018-12-18T01:13:53Z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